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9"/>
  </p:notesMasterIdLst>
  <p:sldIdLst>
    <p:sldId id="256" r:id="rId2"/>
    <p:sldId id="257" r:id="rId3"/>
    <p:sldId id="258" r:id="rId4"/>
    <p:sldId id="259" r:id="rId5"/>
    <p:sldId id="260" r:id="rId6"/>
    <p:sldId id="301" r:id="rId7"/>
    <p:sldId id="300" r:id="rId8"/>
    <p:sldId id="299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274" r:id="rId32"/>
    <p:sldId id="277" r:id="rId33"/>
    <p:sldId id="288" r:id="rId34"/>
    <p:sldId id="289" r:id="rId35"/>
    <p:sldId id="287" r:id="rId36"/>
    <p:sldId id="280" r:id="rId37"/>
    <p:sldId id="290" r:id="rId38"/>
    <p:sldId id="291" r:id="rId39"/>
    <p:sldId id="292" r:id="rId40"/>
    <p:sldId id="284" r:id="rId41"/>
    <p:sldId id="293" r:id="rId42"/>
    <p:sldId id="294" r:id="rId43"/>
    <p:sldId id="295" r:id="rId44"/>
    <p:sldId id="285" r:id="rId45"/>
    <p:sldId id="296" r:id="rId46"/>
    <p:sldId id="297" r:id="rId47"/>
    <p:sldId id="298" r:id="rId4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94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E85008C-66BE-4B58-9E87-5FF4E2E78A11}">
  <a:tblStyle styleId="{2E85008C-66BE-4B58-9E87-5FF4E2E78A11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0996EFC-600E-44FD-A83D-3573079D018C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CECE7"/>
          </a:solidFill>
        </a:fill>
      </a:tcStyle>
    </a:wholeTbl>
    <a:band1H>
      <a:tcTxStyle/>
      <a:tcStyle>
        <a:tcBdr/>
        <a:fill>
          <a:solidFill>
            <a:srgbClr val="F8D6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8D6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7193584-3505-4488-8B1D-15616951AEE2}" styleName="Table_2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dk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8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610697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28661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99448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08696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75051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3163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47882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85600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99261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68855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93958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9820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44434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54640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59172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11871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50282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18254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61046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75200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4" name="Google Shape;52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7404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4" name="Google Shape;52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85934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4" name="Google Shape;52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4536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7759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4" name="Google Shape;52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8081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72724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27219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46783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702903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6" name="Google Shape;54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37571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6" name="Google Shape;54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94441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6" name="Google Shape;54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575367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6" name="Google Shape;54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807790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9903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140026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659573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569587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7037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77820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465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6896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950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4424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</a:pPr>
            <a:r>
              <a:rPr lang="en-US"/>
              <a:t>요식업 프랜차이즈</a:t>
            </a:r>
            <a:br>
              <a:rPr lang="en-US"/>
            </a:br>
            <a:r>
              <a:rPr lang="en-US"/>
              <a:t>종합 관리 시스템</a:t>
            </a: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21. 03.</a:t>
            </a:r>
            <a:endParaRPr/>
          </a:p>
          <a:p>
            <a:pPr marL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채수현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재료 삭제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해당 </a:t>
            </a:r>
            <a:r>
              <a:rPr lang="ko-KR" altLang="en-US" sz="1800" dirty="0" smtClean="0"/>
              <a:t>재료</a:t>
            </a:r>
            <a:r>
              <a:rPr lang="ko-KR" altLang="en-US" sz="1800" dirty="0" smtClean="0"/>
              <a:t>의 데이터를 삭제한다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해당 재료</a:t>
            </a:r>
            <a:r>
              <a:rPr lang="ko-KR" altLang="en-US" sz="1800" dirty="0" smtClean="0"/>
              <a:t>에서 삭제를 </a:t>
            </a:r>
            <a:r>
              <a:rPr lang="ko-KR" altLang="en-US" sz="1800" dirty="0"/>
              <a:t>누르면 새로운 창이 뜨고 그곳에 데이터를 </a:t>
            </a:r>
            <a:r>
              <a:rPr lang="ko-KR" altLang="en-US" sz="1800" dirty="0" smtClean="0"/>
              <a:t>삭제한다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smtClean="0"/>
              <a:t>삭제</a:t>
            </a:r>
            <a:r>
              <a:rPr lang="ko-KR" altLang="en-US" sz="1800" dirty="0" smtClean="0"/>
              <a:t> 전에 기존 데이터를 입력 창에 띄워 놓는다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</a:t>
            </a:r>
            <a:r>
              <a:rPr lang="en-US" sz="1800" dirty="0" smtClean="0"/>
              <a:t>	</a:t>
            </a:r>
            <a:r>
              <a:rPr lang="ko-KR" altLang="en-US" sz="1800" dirty="0" smtClean="0"/>
              <a:t>수정은 불가하게 막혀있다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indent="0">
              <a:buNone/>
            </a:pPr>
            <a:r>
              <a:rPr lang="en-US" altLang="ko-KR" sz="1800" dirty="0" err="1"/>
              <a:t>T_Source</a:t>
            </a:r>
            <a:r>
              <a:rPr lang="en-US" altLang="ko-KR" sz="1800" dirty="0"/>
              <a:t> </a:t>
            </a:r>
            <a:r>
              <a:rPr lang="ko-KR" altLang="en-US" sz="1800" dirty="0"/>
              <a:t>테이블에 </a:t>
            </a:r>
            <a:r>
              <a:rPr lang="ko-KR" altLang="en-US" sz="1800" dirty="0" smtClean="0"/>
              <a:t>해당 재료가 삭제된다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802517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재고 조회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현재 등록되어있는 모든 재고의 </a:t>
            </a:r>
            <a:r>
              <a:rPr lang="ko-KR" altLang="en-US" sz="1800" dirty="0" err="1" smtClean="0"/>
              <a:t>목록</a:t>
            </a:r>
            <a:r>
              <a:rPr lang="ko-KR" altLang="en-US" sz="1800" dirty="0" err="1" smtClean="0"/>
              <a:t>를</a:t>
            </a:r>
            <a:r>
              <a:rPr lang="ko-KR" altLang="en-US" sz="1800" dirty="0" smtClean="0"/>
              <a:t> 조회한다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재고 목록 버튼을 누르면 </a:t>
            </a:r>
            <a:r>
              <a:rPr lang="en-US" altLang="ko-KR" sz="1800" dirty="0" err="1" smtClean="0"/>
              <a:t>T_Stock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테이블의 모든 재</a:t>
            </a:r>
            <a:r>
              <a:rPr lang="ko-KR" altLang="en-US" sz="1800" dirty="0"/>
              <a:t>고</a:t>
            </a:r>
            <a:r>
              <a:rPr lang="ko-KR" altLang="en-US" sz="1800" dirty="0" smtClean="0"/>
              <a:t>를 출력한다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각 재고의 우측에 수정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삭제 버튼에서 각각 </a:t>
            </a:r>
            <a:r>
              <a:rPr lang="ko-KR" altLang="en-US" sz="1800" dirty="0" smtClean="0"/>
              <a:t>수정과 삭제를 할 수 있다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정렬은 등록 순서대로 출력된다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altLang="en-US" sz="1800" dirty="0" smtClean="0"/>
              <a:t>출력 사항에는 </a:t>
            </a:r>
            <a:r>
              <a:rPr lang="ko-KR" altLang="en-US" sz="1800" dirty="0" err="1" smtClean="0"/>
              <a:t>재고명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업체명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입고일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유통기한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수량이 있다</a:t>
            </a:r>
            <a:r>
              <a:rPr lang="en-US" altLang="ko-KR" sz="1800" dirty="0" smtClean="0"/>
              <a:t>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411180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재고 검색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현재 등록되어있는 모든 재고를 검색 조건에 맞춰서 검색한다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원하는 기준을 고르고 찾고자 하는 데이터를 입력해 찾기 버튼을 누른다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/>
              <a:t>		검색 조건에는 </a:t>
            </a:r>
            <a:r>
              <a:rPr lang="ko-KR" altLang="en-US" sz="1800" dirty="0" err="1"/>
              <a:t>재고명</a:t>
            </a:r>
            <a:r>
              <a:rPr lang="en-US" altLang="ko-KR" sz="1800" dirty="0"/>
              <a:t>, </a:t>
            </a:r>
            <a:r>
              <a:rPr lang="ko-KR" altLang="en-US" sz="1800" dirty="0" err="1"/>
              <a:t>업체명</a:t>
            </a:r>
            <a:r>
              <a:rPr lang="en-US" altLang="ko-KR" sz="1800" dirty="0"/>
              <a:t>, </a:t>
            </a:r>
            <a:r>
              <a:rPr lang="ko-KR" altLang="en-US" sz="1800" dirty="0" smtClean="0"/>
              <a:t>유통기한</a:t>
            </a:r>
            <a:r>
              <a:rPr lang="en-US" altLang="ko-KR" sz="1800" dirty="0" smtClean="0"/>
              <a:t>, </a:t>
            </a:r>
            <a:r>
              <a:rPr lang="ko-KR" altLang="en-US" sz="1800" dirty="0"/>
              <a:t>출고일이 있다</a:t>
            </a:r>
            <a:r>
              <a:rPr lang="en-US" altLang="ko-KR" sz="1800" dirty="0" smtClean="0"/>
              <a:t>.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검색하고 창이 바뀌어도 선택한 기준과 검색단어는 </a:t>
            </a:r>
            <a:r>
              <a:rPr lang="ko-KR" altLang="en-US" sz="1800" dirty="0" smtClean="0"/>
              <a:t>유지된다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대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소문자 구분 안 함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입고일과 유통기한은 </a:t>
            </a:r>
            <a:r>
              <a:rPr lang="ko-KR" altLang="en-US" sz="1800" dirty="0" err="1" smtClean="0"/>
              <a:t>입력창이</a:t>
            </a:r>
            <a:r>
              <a:rPr lang="ko-KR" altLang="en-US" sz="1800" dirty="0" smtClean="0"/>
              <a:t> 날짜선택창으로 바뀌고 날짜기준으로 정렬된다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 smtClean="0"/>
              <a:t>처리내용</a:t>
            </a:r>
            <a:r>
              <a:rPr lang="en-US" sz="1800" dirty="0" smtClean="0"/>
              <a:t> :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altLang="en-US" sz="1800" dirty="0" smtClean="0"/>
              <a:t>검색기준에 단어가 포함만 되어있어도 검색이 됨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174792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재고 추가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새로운 재고의 데이터를 추가한다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재고 출력에서 </a:t>
            </a:r>
            <a:r>
              <a:rPr lang="en-US" altLang="ko-KR" sz="1800" dirty="0" smtClean="0"/>
              <a:t>+</a:t>
            </a:r>
            <a:r>
              <a:rPr lang="ko-KR" altLang="en-US" sz="1800" dirty="0" smtClean="0"/>
              <a:t>버튼을 누르면 새로운 창이 뜨고 그곳에 데이터를 입력한다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- </a:t>
            </a:r>
            <a:r>
              <a:rPr lang="en-US" sz="1800" dirty="0" err="1" smtClean="0"/>
              <a:t>특이사항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</a:t>
            </a:r>
            <a:r>
              <a:rPr lang="en-US" sz="1800" dirty="0" smtClean="0"/>
              <a:t>	</a:t>
            </a:r>
            <a:r>
              <a:rPr lang="ko-KR" altLang="en-US" sz="1800" dirty="0" smtClean="0"/>
              <a:t>재료 목록은 </a:t>
            </a:r>
            <a:r>
              <a:rPr lang="en-US" altLang="ko-KR" sz="1800" dirty="0" smtClean="0"/>
              <a:t>DB</a:t>
            </a:r>
            <a:r>
              <a:rPr lang="ko-KR" altLang="en-US" sz="1800" dirty="0" smtClean="0"/>
              <a:t>에서 가져오고 재료를 선택하면 단위가 자동으로 바뀐다</a:t>
            </a:r>
            <a:endParaRPr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err="1" smtClean="0"/>
              <a:t>업체</a:t>
            </a:r>
            <a:r>
              <a:rPr lang="ko-KR" altLang="en-US" sz="1800" dirty="0" err="1" smtClean="0"/>
              <a:t>명은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36</a:t>
            </a:r>
            <a:r>
              <a:rPr lang="ko-KR" altLang="en-US" sz="1800" dirty="0" smtClean="0"/>
              <a:t>바이트 </a:t>
            </a:r>
            <a:r>
              <a:rPr lang="ko-KR" altLang="en-US" sz="1800" dirty="0" smtClean="0"/>
              <a:t>이내로 입력해야 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입고일이 유효기간보다 이후면 추가에 실패한다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수량은 실수로만 입력할 수 있다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수량이 </a:t>
            </a:r>
            <a:r>
              <a:rPr lang="en-US" altLang="ko-KR" sz="1800" dirty="0" smtClean="0"/>
              <a:t>0</a:t>
            </a:r>
            <a:r>
              <a:rPr lang="ko-KR" altLang="en-US" sz="1800" dirty="0" smtClean="0"/>
              <a:t>보다 작으면 추가에 실패한다 </a:t>
            </a:r>
            <a:r>
              <a:rPr lang="en-US" altLang="ko-KR" sz="1800" dirty="0" smtClean="0"/>
              <a:t> </a:t>
            </a:r>
            <a:r>
              <a:rPr lang="en-US" sz="1800" dirty="0"/>
              <a:t>		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  <a:endParaRPr lang="en-US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err="1" smtClean="0"/>
              <a:t>T_Stock</a:t>
            </a:r>
            <a:r>
              <a:rPr lang="en-US" sz="1800" dirty="0" smtClean="0"/>
              <a:t> </a:t>
            </a:r>
            <a:r>
              <a:rPr lang="ko-KR" altLang="en-US" sz="1800" dirty="0" smtClean="0"/>
              <a:t>테이블에 해당 데이터로 새로운 </a:t>
            </a:r>
            <a:r>
              <a:rPr lang="ko-KR" altLang="en-US" sz="1800" dirty="0" smtClean="0"/>
              <a:t>재</a:t>
            </a:r>
            <a:r>
              <a:rPr lang="ko-KR" altLang="en-US" sz="1800" dirty="0"/>
              <a:t>고</a:t>
            </a:r>
            <a:r>
              <a:rPr lang="ko-KR" altLang="en-US" sz="1800" dirty="0" smtClean="0"/>
              <a:t>가 생성된다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4097720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재고 수정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해당 재고의 데이터를 수정한다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해당 재고</a:t>
            </a:r>
            <a:r>
              <a:rPr lang="ko-KR" altLang="en-US" sz="1800" dirty="0" smtClean="0"/>
              <a:t>에서 수정을 </a:t>
            </a:r>
            <a:r>
              <a:rPr lang="ko-KR" altLang="en-US" sz="1800" dirty="0"/>
              <a:t>누르면 새로운 창이 뜨고 그곳에 데이터를 </a:t>
            </a:r>
            <a:r>
              <a:rPr lang="ko-KR" altLang="en-US" sz="1800" dirty="0" smtClean="0"/>
              <a:t>수정한다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smtClean="0"/>
              <a:t>조건은 추가할 때와 같고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수정 전에 기존 데이터를 입력 창에 띄워 놓는다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indent="0">
              <a:buNone/>
            </a:pPr>
            <a:r>
              <a:rPr lang="en-US" altLang="ko-KR" sz="1800" dirty="0" err="1" smtClean="0"/>
              <a:t>T_Stock</a:t>
            </a:r>
            <a:r>
              <a:rPr lang="en-US" altLang="ko-KR" sz="1800" dirty="0" smtClean="0"/>
              <a:t> </a:t>
            </a:r>
            <a:r>
              <a:rPr lang="ko-KR" altLang="en-US" sz="1800" dirty="0"/>
              <a:t>테이블에 해당 데이터로 </a:t>
            </a:r>
            <a:r>
              <a:rPr lang="ko-KR" altLang="en-US" sz="1800" dirty="0" smtClean="0"/>
              <a:t>해당 재</a:t>
            </a:r>
            <a:r>
              <a:rPr lang="ko-KR" altLang="en-US" sz="1800" dirty="0"/>
              <a:t>고</a:t>
            </a:r>
            <a:r>
              <a:rPr lang="ko-KR" altLang="en-US" sz="1800" dirty="0" smtClean="0"/>
              <a:t>가 수정된다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481227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재고 삭제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해당 </a:t>
            </a:r>
            <a:r>
              <a:rPr lang="ko-KR" altLang="en-US" sz="1800" dirty="0" smtClean="0"/>
              <a:t>재고</a:t>
            </a:r>
            <a:r>
              <a:rPr lang="ko-KR" altLang="en-US" sz="1800" dirty="0" smtClean="0"/>
              <a:t>의 데이터를 삭제한다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해당 재고</a:t>
            </a:r>
            <a:r>
              <a:rPr lang="ko-KR" altLang="en-US" sz="1800" dirty="0" smtClean="0"/>
              <a:t>에서 삭제를 </a:t>
            </a:r>
            <a:r>
              <a:rPr lang="ko-KR" altLang="en-US" sz="1800" dirty="0"/>
              <a:t>누르면 새로운 창이 뜨고 그곳에 데이터를 </a:t>
            </a:r>
            <a:r>
              <a:rPr lang="ko-KR" altLang="en-US" sz="1800" dirty="0" smtClean="0"/>
              <a:t>삭제한다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smtClean="0"/>
              <a:t>삭제</a:t>
            </a:r>
            <a:r>
              <a:rPr lang="ko-KR" altLang="en-US" sz="1800" dirty="0" smtClean="0"/>
              <a:t> 전에 기존 데이터를 입력 창에 띄워 놓는다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</a:t>
            </a:r>
            <a:r>
              <a:rPr lang="en-US" sz="1800" dirty="0" smtClean="0"/>
              <a:t>	</a:t>
            </a:r>
            <a:r>
              <a:rPr lang="ko-KR" altLang="en-US" sz="1800" dirty="0" smtClean="0"/>
              <a:t>수정은 불가하게 막혀있다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indent="0">
              <a:buNone/>
            </a:pPr>
            <a:r>
              <a:rPr lang="en-US" altLang="ko-KR" sz="1800" dirty="0" err="1" smtClean="0"/>
              <a:t>T_Stock</a:t>
            </a:r>
            <a:r>
              <a:rPr lang="en-US" altLang="ko-KR" sz="1800" dirty="0" smtClean="0"/>
              <a:t> </a:t>
            </a:r>
            <a:r>
              <a:rPr lang="ko-KR" altLang="en-US" sz="1800" dirty="0"/>
              <a:t>테이블에 </a:t>
            </a:r>
            <a:r>
              <a:rPr lang="ko-KR" altLang="en-US" sz="1800" dirty="0" smtClean="0"/>
              <a:t>해당 재</a:t>
            </a:r>
            <a:r>
              <a:rPr lang="ko-KR" altLang="en-US" sz="1800" dirty="0"/>
              <a:t>고</a:t>
            </a:r>
            <a:r>
              <a:rPr lang="ko-KR" altLang="en-US" sz="1800" dirty="0" smtClean="0"/>
              <a:t>가 삭제된다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517922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메뉴</a:t>
            </a:r>
            <a:r>
              <a:rPr lang="ko-KR" altLang="en-US" b="1" dirty="0" smtClean="0"/>
              <a:t> 조회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현재 등록되어있는 모든 메뉴의 </a:t>
            </a:r>
            <a:r>
              <a:rPr lang="ko-KR" altLang="en-US" sz="1800" dirty="0" err="1" smtClean="0"/>
              <a:t>목록를</a:t>
            </a:r>
            <a:r>
              <a:rPr lang="ko-KR" altLang="en-US" sz="1800" dirty="0" smtClean="0"/>
              <a:t> 조회한다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메뉴</a:t>
            </a:r>
            <a:r>
              <a:rPr lang="ko-KR" altLang="en-US" sz="1800" dirty="0" smtClean="0"/>
              <a:t> 목록 버튼을 누르면 </a:t>
            </a:r>
            <a:r>
              <a:rPr lang="en-US" altLang="ko-KR" sz="1800" dirty="0" err="1" smtClean="0"/>
              <a:t>T_Menu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테이블의 모든 메뉴를 출력한다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각 메뉴의 우측에 수정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삭제 버튼에서 각각 </a:t>
            </a:r>
            <a:r>
              <a:rPr lang="ko-KR" altLang="en-US" sz="1800" dirty="0" smtClean="0"/>
              <a:t>수정과 삭제를 할 수 있다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정렬은 등록 순서대로 출력된다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altLang="en-US" sz="1800" dirty="0" smtClean="0"/>
              <a:t>출력 사항에는 </a:t>
            </a:r>
            <a:r>
              <a:rPr lang="ko-KR" altLang="en-US" sz="1800" dirty="0" err="1" smtClean="0"/>
              <a:t>메뉴명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판매 가격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소모 재료가 있다</a:t>
            </a:r>
            <a:r>
              <a:rPr lang="en-US" altLang="ko-KR" sz="1800" dirty="0" smtClean="0"/>
              <a:t>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968161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메뉴</a:t>
            </a:r>
            <a:r>
              <a:rPr lang="ko-KR" altLang="en-US" b="1" dirty="0" smtClean="0"/>
              <a:t> 검색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현재 등록되어있는 모든 메뉴를 검색 조건에 맞춰서 검색한다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원하는 기준을 고르고 찾고자 하는 데이터를 입력해 찾기 버튼을 누른다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	</a:t>
            </a:r>
            <a:r>
              <a:rPr lang="ko-KR" altLang="en-US" sz="1800" dirty="0"/>
              <a:t>검색 조건에는 </a:t>
            </a:r>
            <a:r>
              <a:rPr lang="ko-KR" altLang="en-US" sz="1800" dirty="0" err="1" smtClean="0"/>
              <a:t>메뉴명</a:t>
            </a:r>
            <a:r>
              <a:rPr lang="en-US" altLang="ko-KR" sz="1800" dirty="0"/>
              <a:t>, </a:t>
            </a:r>
            <a:r>
              <a:rPr lang="ko-KR" altLang="en-US" sz="1800" dirty="0" smtClean="0"/>
              <a:t>판매 가격이 </a:t>
            </a:r>
            <a:r>
              <a:rPr lang="ko-KR" altLang="en-US" sz="1800" dirty="0"/>
              <a:t>있다</a:t>
            </a:r>
            <a:r>
              <a:rPr lang="en-US" altLang="ko-KR" sz="1800" dirty="0" smtClean="0"/>
              <a:t>.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검색하고 창이 바뀌어도 선택한 기준과 검색단어는 </a:t>
            </a:r>
            <a:r>
              <a:rPr lang="ko-KR" altLang="en-US" sz="1800" dirty="0" smtClean="0"/>
              <a:t>유지된다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대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소문자 구분 안 함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 smtClean="0"/>
              <a:t>처리내용</a:t>
            </a:r>
            <a:r>
              <a:rPr lang="en-US" sz="1800" dirty="0" smtClean="0"/>
              <a:t> :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altLang="en-US" sz="1800" dirty="0" smtClean="0"/>
              <a:t>검색기준에 단어가 포함만 되어있어도 검색이 됨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53067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메뉴</a:t>
            </a:r>
            <a:r>
              <a:rPr lang="ko-KR" altLang="en-US" b="1" dirty="0" smtClean="0"/>
              <a:t> 추가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새로운 메뉴의 데이터를 추가한다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재료 출력에서 </a:t>
            </a:r>
            <a:r>
              <a:rPr lang="en-US" altLang="ko-KR" sz="1800" dirty="0" smtClean="0"/>
              <a:t>+</a:t>
            </a:r>
            <a:r>
              <a:rPr lang="ko-KR" altLang="en-US" sz="1800" dirty="0" smtClean="0"/>
              <a:t>버튼을 누르면 새로운 창이 뜨고 그곳에 데이터를 입력한다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- </a:t>
            </a:r>
            <a:r>
              <a:rPr lang="en-US" sz="1800" dirty="0" err="1" smtClean="0"/>
              <a:t>특이사항</a:t>
            </a:r>
            <a:endParaRPr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err="1" smtClean="0"/>
              <a:t>메뉴</a:t>
            </a:r>
            <a:r>
              <a:rPr lang="ko-KR" altLang="en-US" sz="1800" dirty="0" err="1" smtClean="0"/>
              <a:t>명은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36</a:t>
            </a:r>
            <a:r>
              <a:rPr lang="ko-KR" altLang="en-US" sz="1800" dirty="0" smtClean="0"/>
              <a:t>바이트 이내</a:t>
            </a:r>
            <a:r>
              <a:rPr lang="ko-KR" altLang="en-US" sz="1800" dirty="0" smtClean="0"/>
              <a:t>로 입력해야 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 smtClean="0"/>
              <a:t>		</a:t>
            </a:r>
            <a:r>
              <a:rPr lang="ko-KR" altLang="en-US" sz="1800" dirty="0" smtClean="0"/>
              <a:t>가격은 정수만 입력이 가능하다 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메뉴 등록에서 </a:t>
            </a:r>
            <a:r>
              <a:rPr lang="en-US" altLang="ko-KR" sz="1800" dirty="0" smtClean="0"/>
              <a:t>+</a:t>
            </a:r>
            <a:r>
              <a:rPr lang="ko-KR" altLang="en-US" sz="1800" dirty="0" smtClean="0"/>
              <a:t>버튼을 누르면 소모하는 재료의 종류가 증가한다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재료는 </a:t>
            </a:r>
            <a:r>
              <a:rPr lang="en-US" altLang="ko-KR" sz="1800" dirty="0" smtClean="0"/>
              <a:t>DB</a:t>
            </a:r>
            <a:r>
              <a:rPr lang="ko-KR" altLang="en-US" sz="1800" dirty="0" smtClean="0"/>
              <a:t>에서 목록을 가져와 출력하고 단위는 해당 재료에 맞게 변한다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재료가 중복이 된다면 해당 소모재료들은 자동으로 합해진다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가격이 </a:t>
            </a:r>
            <a:r>
              <a:rPr lang="en-US" altLang="ko-KR" sz="1800" dirty="0" smtClean="0"/>
              <a:t>0</a:t>
            </a:r>
            <a:r>
              <a:rPr lang="ko-KR" altLang="en-US" sz="1800" dirty="0" smtClean="0"/>
              <a:t>미만이라면 등록에 실패한다</a:t>
            </a:r>
            <a:r>
              <a:rPr lang="en-US" altLang="ko-KR" sz="1800" dirty="0" smtClean="0"/>
              <a:t> </a:t>
            </a:r>
            <a:r>
              <a:rPr lang="en-US" sz="1800" dirty="0"/>
              <a:t>		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</a:t>
            </a:r>
            <a:r>
              <a:rPr lang="en-US" sz="1800" dirty="0" smtClean="0"/>
              <a:t>	</a:t>
            </a:r>
            <a:r>
              <a:rPr lang="ko-KR" altLang="en-US" sz="1800" dirty="0" smtClean="0"/>
              <a:t>소모 재료가 </a:t>
            </a:r>
            <a:r>
              <a:rPr lang="en-US" altLang="ko-KR" sz="1800" dirty="0" smtClean="0"/>
              <a:t>0</a:t>
            </a:r>
            <a:r>
              <a:rPr lang="ko-KR" altLang="en-US" sz="1800" dirty="0" smtClean="0"/>
              <a:t>이하 </a:t>
            </a:r>
            <a:r>
              <a:rPr lang="ko-KR" altLang="en-US" sz="1800" dirty="0" err="1" smtClean="0"/>
              <a:t>인게</a:t>
            </a:r>
            <a:r>
              <a:rPr lang="ko-KR" altLang="en-US" sz="1800" dirty="0" smtClean="0"/>
              <a:t> 있다면 등록에 실패한다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  <a:endParaRPr lang="en-US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err="1" smtClean="0"/>
              <a:t>T_Menu</a:t>
            </a:r>
            <a:r>
              <a:rPr lang="en-US" sz="1800" dirty="0" smtClean="0"/>
              <a:t> </a:t>
            </a:r>
            <a:r>
              <a:rPr lang="ko-KR" altLang="en-US" sz="1800" dirty="0" smtClean="0"/>
              <a:t>테이블에 해당 데이터로 새로운 메뉴가 생성된다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951581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</a:t>
            </a:r>
            <a:r>
              <a:rPr lang="en-US" b="1" dirty="0" smtClean="0"/>
              <a:t>: </a:t>
            </a:r>
            <a:r>
              <a:rPr lang="ko-KR" altLang="en-US" b="1" dirty="0" smtClean="0"/>
              <a:t>메뉴</a:t>
            </a:r>
            <a:r>
              <a:rPr lang="ko-KR" altLang="en-US" b="1" dirty="0" smtClean="0"/>
              <a:t> 수정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해당 메뉴의 데이터를 수정한다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해당 메뉴</a:t>
            </a:r>
            <a:r>
              <a:rPr lang="ko-KR" altLang="en-US" sz="1800" dirty="0" smtClean="0"/>
              <a:t>에서 수정을 </a:t>
            </a:r>
            <a:r>
              <a:rPr lang="ko-KR" altLang="en-US" sz="1800" dirty="0"/>
              <a:t>누르면 새로운 창이 뜨고 그곳에 데이터를 </a:t>
            </a:r>
            <a:r>
              <a:rPr lang="ko-KR" altLang="en-US" sz="1800" dirty="0" smtClean="0"/>
              <a:t>수정한다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smtClean="0"/>
              <a:t>조건은 추가할 때와 같고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수정 전에 기존 데이터를 입력 창에 띄워 놓는다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indent="0">
              <a:buNone/>
            </a:pPr>
            <a:r>
              <a:rPr lang="en-US" altLang="ko-KR" sz="1800" dirty="0" err="1" smtClean="0"/>
              <a:t>T_Menu</a:t>
            </a:r>
            <a:r>
              <a:rPr lang="en-US" altLang="ko-KR" sz="1800" dirty="0" smtClean="0"/>
              <a:t> </a:t>
            </a:r>
            <a:r>
              <a:rPr lang="ko-KR" altLang="en-US" sz="1800" dirty="0"/>
              <a:t>테이블에 해당 데이터로 </a:t>
            </a:r>
            <a:r>
              <a:rPr lang="ko-KR" altLang="en-US" sz="1800" dirty="0" smtClean="0"/>
              <a:t>해당 메뉴가 수정된다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3227812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5746" y="886857"/>
            <a:ext cx="6879553" cy="4561443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en-US"/>
              <a:t>목차</a:t>
            </a:r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 err="1"/>
              <a:t>시스템</a:t>
            </a:r>
            <a:r>
              <a:rPr lang="en-US" dirty="0"/>
              <a:t> </a:t>
            </a:r>
            <a:r>
              <a:rPr lang="en-US" dirty="0" err="1"/>
              <a:t>개요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 err="1"/>
              <a:t>선정</a:t>
            </a:r>
            <a:r>
              <a:rPr lang="en-US" dirty="0"/>
              <a:t> </a:t>
            </a:r>
            <a:r>
              <a:rPr lang="en-US" dirty="0" err="1"/>
              <a:t>배경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 err="1"/>
              <a:t>선정</a:t>
            </a:r>
            <a:r>
              <a:rPr lang="en-US" dirty="0"/>
              <a:t> </a:t>
            </a:r>
            <a:r>
              <a:rPr lang="en-US" dirty="0" err="1" smtClean="0"/>
              <a:t>동기</a:t>
            </a:r>
            <a:endParaRPr lang="en-US" dirty="0" smtClean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 altLang="en-US" dirty="0" smtClean="0"/>
              <a:t>페이퍼 </a:t>
            </a:r>
            <a:r>
              <a:rPr lang="ko-KR" altLang="en-US" dirty="0" err="1" smtClean="0"/>
              <a:t>프로토타입</a:t>
            </a:r>
            <a:endParaRPr lang="en-US" altLang="ko-KR" dirty="0" smtClean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 altLang="en-US" dirty="0" err="1" smtClean="0"/>
              <a:t>유스케이스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 altLang="en-US" dirty="0" smtClean="0"/>
              <a:t>화면 설계서</a:t>
            </a:r>
            <a:endParaRPr dirty="0"/>
          </a:p>
        </p:txBody>
      </p:sp>
      <p:sp>
        <p:nvSpPr>
          <p:cNvPr id="93" name="Google Shape;93;p14"/>
          <p:cNvSpPr txBox="1"/>
          <p:nvPr/>
        </p:nvSpPr>
        <p:spPr>
          <a:xfrm>
            <a:off x="8141918" y="19295"/>
            <a:ext cx="40199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요식업 프랜차이즈 종합 관리 시스템</a:t>
            </a: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메</a:t>
            </a:r>
            <a:r>
              <a:rPr lang="ko-KR" altLang="en-US" b="1" dirty="0"/>
              <a:t>뉴</a:t>
            </a:r>
            <a:r>
              <a:rPr lang="ko-KR" altLang="en-US" b="1" dirty="0" smtClean="0"/>
              <a:t> 삭제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해당 메뉴의 데이터를 삭제한다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해당 메뉴</a:t>
            </a:r>
            <a:r>
              <a:rPr lang="ko-KR" altLang="en-US" sz="1800" dirty="0" smtClean="0"/>
              <a:t>에서 삭제를 </a:t>
            </a:r>
            <a:r>
              <a:rPr lang="ko-KR" altLang="en-US" sz="1800" dirty="0"/>
              <a:t>누르면 새로운 창이 뜨고 그곳에 데이터를 </a:t>
            </a:r>
            <a:r>
              <a:rPr lang="ko-KR" altLang="en-US" sz="1800" dirty="0" smtClean="0"/>
              <a:t>삭제한다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smtClean="0"/>
              <a:t>삭제</a:t>
            </a:r>
            <a:r>
              <a:rPr lang="ko-KR" altLang="en-US" sz="1800" dirty="0" smtClean="0"/>
              <a:t> 전에 기존 데이터를 입력 창에 띄워 놓는다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</a:t>
            </a:r>
            <a:r>
              <a:rPr lang="en-US" sz="1800" dirty="0" smtClean="0"/>
              <a:t>	</a:t>
            </a:r>
            <a:r>
              <a:rPr lang="ko-KR" altLang="en-US" sz="1800" dirty="0" smtClean="0"/>
              <a:t>수정은 불가하게 막혀있다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indent="0">
              <a:buNone/>
            </a:pPr>
            <a:r>
              <a:rPr lang="en-US" altLang="ko-KR" sz="1800" dirty="0" err="1" smtClean="0"/>
              <a:t>T_Menu</a:t>
            </a:r>
            <a:r>
              <a:rPr lang="en-US" altLang="ko-KR" sz="1800" dirty="0" smtClean="0"/>
              <a:t> </a:t>
            </a:r>
            <a:r>
              <a:rPr lang="ko-KR" altLang="en-US" sz="1800" dirty="0"/>
              <a:t>테이블에 </a:t>
            </a:r>
            <a:r>
              <a:rPr lang="ko-KR" altLang="en-US" sz="1800" dirty="0" smtClean="0"/>
              <a:t>해당 메뉴가 삭제된다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31328688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매출 조회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현재 등록되어있는 모든 매출의 목록 조회한다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매출</a:t>
            </a:r>
            <a:r>
              <a:rPr lang="ko-KR" altLang="en-US" sz="1800" dirty="0" smtClean="0"/>
              <a:t> 목록 버튼을 누르면 </a:t>
            </a:r>
            <a:r>
              <a:rPr lang="en-US" altLang="ko-KR" sz="1800" dirty="0" err="1" smtClean="0"/>
              <a:t>T_Sold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테이블의 모든 메뉴를 출력한다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각 메뉴의 우측에 수정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삭제 버튼에서 각각 </a:t>
            </a:r>
            <a:r>
              <a:rPr lang="ko-KR" altLang="en-US" sz="1800" dirty="0" smtClean="0"/>
              <a:t>수정과 삭제를 할 수 있다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정렬은 판매일 순서로 출력된다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altLang="en-US" sz="1800" dirty="0" smtClean="0"/>
              <a:t>출력 사항에는 판매일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메뉴명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판매량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판매액이 있다</a:t>
            </a:r>
            <a:r>
              <a:rPr lang="en-US" altLang="ko-KR" sz="1800" dirty="0" smtClean="0"/>
              <a:t>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4081019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</a:t>
            </a:r>
            <a:r>
              <a:rPr lang="en-US" b="1" dirty="0" smtClean="0"/>
              <a:t>: </a:t>
            </a:r>
            <a:r>
              <a:rPr lang="ko-KR" altLang="en-US" b="1" dirty="0" smtClean="0"/>
              <a:t>매출</a:t>
            </a:r>
            <a:r>
              <a:rPr lang="ko-KR" altLang="en-US" b="1" dirty="0" smtClean="0"/>
              <a:t> 검색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현재 등록되어있는 모든 매출을 검색 조건에 맞춰서 검색한다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원하는 기준을 고르고 찾고자 하는 데이터를 입력해 찾기 버튼을 누른다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 smtClean="0"/>
              <a:t>		</a:t>
            </a:r>
            <a:r>
              <a:rPr lang="ko-KR" altLang="en-US" sz="1800" dirty="0" smtClean="0"/>
              <a:t>검색 </a:t>
            </a:r>
            <a:r>
              <a:rPr lang="ko-KR" altLang="en-US" sz="1800" dirty="0"/>
              <a:t>조건에는 </a:t>
            </a:r>
            <a:r>
              <a:rPr lang="ko-KR" altLang="en-US" sz="1800" dirty="0" err="1" smtClean="0"/>
              <a:t>메뉴명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판매일이 </a:t>
            </a:r>
            <a:r>
              <a:rPr lang="ko-KR" altLang="en-US" sz="1800" dirty="0"/>
              <a:t>있다</a:t>
            </a:r>
            <a:r>
              <a:rPr lang="en-US" altLang="ko-KR" sz="1800" dirty="0" smtClean="0"/>
              <a:t>.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검색하고 창이 바뀌어도 선택한 기준과 검색단어는 </a:t>
            </a:r>
            <a:r>
              <a:rPr lang="ko-KR" altLang="en-US" sz="1800" dirty="0" smtClean="0"/>
              <a:t>유지된다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 smtClean="0"/>
              <a:t>		</a:t>
            </a:r>
            <a:r>
              <a:rPr lang="ko-KR" altLang="en-US" sz="1800" dirty="0" smtClean="0"/>
              <a:t>대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소문자 구분 안 함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 smtClean="0"/>
              <a:t>		</a:t>
            </a:r>
            <a:r>
              <a:rPr lang="ko-KR" altLang="en-US" sz="1800" dirty="0" smtClean="0"/>
              <a:t>판매일은 </a:t>
            </a:r>
            <a:r>
              <a:rPr lang="ko-KR" altLang="en-US" sz="1800" dirty="0" err="1"/>
              <a:t>입력창이</a:t>
            </a:r>
            <a:r>
              <a:rPr lang="ko-KR" altLang="en-US" sz="1800" dirty="0"/>
              <a:t> 날짜선택창으로 </a:t>
            </a:r>
            <a:r>
              <a:rPr lang="ko-KR" altLang="en-US" sz="1800" dirty="0" smtClean="0"/>
              <a:t>바뀐다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 smtClean="0"/>
              <a:t>처리내용</a:t>
            </a:r>
            <a:r>
              <a:rPr lang="en-US" sz="1800" dirty="0" smtClean="0"/>
              <a:t> :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altLang="en-US" sz="1800" dirty="0" smtClean="0"/>
              <a:t>검색기준에 단어가 포함만 되어있어도 검색이 됨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3907773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매출</a:t>
            </a:r>
            <a:r>
              <a:rPr lang="ko-KR" altLang="en-US" b="1" dirty="0" smtClean="0"/>
              <a:t> 추가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새로운 재료의 데이터를 추가한다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매출</a:t>
            </a:r>
            <a:r>
              <a:rPr lang="ko-KR" altLang="en-US" sz="1800" dirty="0" smtClean="0"/>
              <a:t> 출력에서 </a:t>
            </a:r>
            <a:r>
              <a:rPr lang="en-US" altLang="ko-KR" sz="1800" dirty="0" smtClean="0"/>
              <a:t>+</a:t>
            </a:r>
            <a:r>
              <a:rPr lang="ko-KR" altLang="en-US" sz="1800" dirty="0" smtClean="0"/>
              <a:t>버튼을 누르면 새로운 창이 뜨고 그곳에 데이터를 입력한다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- </a:t>
            </a:r>
            <a:r>
              <a:rPr lang="en-US" sz="1800" dirty="0" err="1" smtClean="0"/>
              <a:t>특이사항</a:t>
            </a:r>
            <a:endParaRPr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smtClean="0"/>
              <a:t>메뉴 목록은 </a:t>
            </a:r>
            <a:r>
              <a:rPr lang="en-US" altLang="ko-KR" sz="1800" dirty="0" smtClean="0"/>
              <a:t>DB</a:t>
            </a:r>
            <a:r>
              <a:rPr lang="ko-KR" altLang="en-US" sz="1800" dirty="0" smtClean="0"/>
              <a:t>에서 가져와서 출력한다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 smtClean="0"/>
              <a:t>		</a:t>
            </a:r>
            <a:r>
              <a:rPr lang="ko-KR" altLang="en-US" sz="1800" dirty="0" smtClean="0"/>
              <a:t>판매량은 </a:t>
            </a:r>
            <a:r>
              <a:rPr lang="ko-KR" altLang="en-US" sz="1800" dirty="0" smtClean="0"/>
              <a:t>정수만 입력 가능하다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</a:t>
            </a:r>
            <a:r>
              <a:rPr lang="en-US" sz="1800" dirty="0" smtClean="0"/>
              <a:t>	</a:t>
            </a:r>
            <a:r>
              <a:rPr lang="ko-KR" altLang="en-US" sz="1800" dirty="0" smtClean="0"/>
              <a:t>판매량을 입력하면 판매 가격과 곱해서 자동으로 출력한다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판매량이 </a:t>
            </a:r>
            <a:r>
              <a:rPr lang="en-US" altLang="ko-KR" sz="1800" dirty="0" smtClean="0"/>
              <a:t>0</a:t>
            </a:r>
            <a:r>
              <a:rPr lang="ko-KR" altLang="en-US" sz="1800" dirty="0" smtClean="0"/>
              <a:t>이하이면 추가에 실패한다</a:t>
            </a:r>
            <a:r>
              <a:rPr lang="en-US" sz="1800" dirty="0"/>
              <a:t>		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  <a:endParaRPr lang="en-US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err="1" smtClean="0"/>
              <a:t>T_Sold</a:t>
            </a:r>
            <a:r>
              <a:rPr lang="en-US" sz="1800" dirty="0" smtClean="0"/>
              <a:t> </a:t>
            </a:r>
            <a:r>
              <a:rPr lang="ko-KR" altLang="en-US" sz="1800" dirty="0" smtClean="0"/>
              <a:t>테이블에 해당 데이터로 새로운 매출이 생성된다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38290531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매출 수정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해당 매출의 데이터를 수정한다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해당 매출</a:t>
            </a:r>
            <a:r>
              <a:rPr lang="ko-KR" altLang="en-US" sz="1800" dirty="0" smtClean="0"/>
              <a:t>에서 수정을 </a:t>
            </a:r>
            <a:r>
              <a:rPr lang="ko-KR" altLang="en-US" sz="1800" dirty="0"/>
              <a:t>누르면 새로운 창이 뜨고 그곳에 데이터를 </a:t>
            </a:r>
            <a:r>
              <a:rPr lang="ko-KR" altLang="en-US" sz="1800" dirty="0" smtClean="0"/>
              <a:t>수정한다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smtClean="0"/>
              <a:t>조건은 추가할 때와 같고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수정 전에 기존 데이터를 입력 창에 띄워 놓는다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indent="0">
              <a:buNone/>
            </a:pPr>
            <a:r>
              <a:rPr lang="en-US" altLang="ko-KR" sz="1800" dirty="0" err="1" smtClean="0"/>
              <a:t>T_Sold</a:t>
            </a:r>
            <a:r>
              <a:rPr lang="en-US" altLang="ko-KR" sz="1800" dirty="0" smtClean="0"/>
              <a:t> </a:t>
            </a:r>
            <a:r>
              <a:rPr lang="ko-KR" altLang="en-US" sz="1800" dirty="0"/>
              <a:t>테이블에 해당 데이터로 </a:t>
            </a:r>
            <a:r>
              <a:rPr lang="ko-KR" altLang="en-US" sz="1800" dirty="0" smtClean="0"/>
              <a:t>해당 매출이 수정된다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177348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매출</a:t>
            </a:r>
            <a:r>
              <a:rPr lang="ko-KR" altLang="en-US" b="1" dirty="0" smtClean="0"/>
              <a:t> 삭제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해당 매출의 데이터를 삭제한다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해당 </a:t>
            </a:r>
            <a:r>
              <a:rPr lang="ko-KR" altLang="en-US" sz="1800" dirty="0" smtClean="0"/>
              <a:t>매출에서 삭제를 </a:t>
            </a:r>
            <a:r>
              <a:rPr lang="ko-KR" altLang="en-US" sz="1800" dirty="0"/>
              <a:t>누르면 새로운 창이 뜨고 그곳에 데이터를 </a:t>
            </a:r>
            <a:r>
              <a:rPr lang="ko-KR" altLang="en-US" sz="1800" dirty="0" smtClean="0"/>
              <a:t>삭제한다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smtClean="0"/>
              <a:t>삭제</a:t>
            </a:r>
            <a:r>
              <a:rPr lang="ko-KR" altLang="en-US" sz="1800" dirty="0" smtClean="0"/>
              <a:t> 전에 기존 데이터를 입력 창에 띄워 놓는다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</a:t>
            </a:r>
            <a:r>
              <a:rPr lang="en-US" sz="1800" dirty="0" smtClean="0"/>
              <a:t>	</a:t>
            </a:r>
            <a:r>
              <a:rPr lang="ko-KR" altLang="en-US" sz="1800" dirty="0" smtClean="0"/>
              <a:t>수정은 불가하게 막혀있다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indent="0">
              <a:buNone/>
            </a:pPr>
            <a:r>
              <a:rPr lang="en-US" altLang="ko-KR" sz="1800" dirty="0" err="1" smtClean="0"/>
              <a:t>T_Sold</a:t>
            </a:r>
            <a:r>
              <a:rPr lang="en-US" altLang="ko-KR" sz="1800" dirty="0" smtClean="0"/>
              <a:t> </a:t>
            </a:r>
            <a:r>
              <a:rPr lang="ko-KR" altLang="en-US" sz="1800" dirty="0"/>
              <a:t>테이블에 </a:t>
            </a:r>
            <a:r>
              <a:rPr lang="ko-KR" altLang="en-US" sz="1800" dirty="0" smtClean="0"/>
              <a:t>해당 매출이 삭제된다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39039081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075"/>
          </a:xfrm>
        </p:spPr>
        <p:txBody>
          <a:bodyPr>
            <a:noAutofit/>
          </a:bodyPr>
          <a:lstStyle/>
          <a:p>
            <a:r>
              <a:rPr lang="ko-KR" altLang="en-US" sz="2800" dirty="0" smtClean="0"/>
              <a:t>페이퍼 </a:t>
            </a:r>
            <a:r>
              <a:rPr lang="ko-KR" altLang="en-US" sz="2800" dirty="0" err="1" smtClean="0"/>
              <a:t>프로토타입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en-US" altLang="ko-KR" sz="2000" dirty="0" err="1" smtClean="0"/>
              <a:t>index.jsp</a:t>
            </a:r>
            <a:endParaRPr lang="ko-KR" altLang="en-US" sz="2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000" y="915903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1451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075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페이퍼 </a:t>
            </a:r>
            <a:r>
              <a:rPr lang="ko-KR" altLang="en-US" sz="2800" dirty="0" err="1"/>
              <a:t>프로토타입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000" dirty="0" err="1" smtClean="0"/>
              <a:t>sourceRead.jsp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sourceCreate.jsp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sourceUpdate.jsp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sourceDelete.jsp</a:t>
            </a:r>
            <a:endParaRPr lang="ko-KR" altLang="en-US" sz="20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684" y="953589"/>
            <a:ext cx="8504632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7268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075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페이퍼 </a:t>
            </a:r>
            <a:r>
              <a:rPr lang="ko-KR" altLang="en-US" sz="2800" dirty="0" err="1" smtClean="0"/>
              <a:t>프로토타입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000" dirty="0" err="1" smtClean="0"/>
              <a:t>stockRead.jsp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stockCreate.jsp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stockUpdate.jsp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stockDelete.jsp</a:t>
            </a:r>
            <a:endParaRPr lang="ko-KR" altLang="en-US" sz="2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183" y="888274"/>
            <a:ext cx="8685634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380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075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페이퍼 </a:t>
            </a:r>
            <a:r>
              <a:rPr lang="ko-KR" altLang="en-US" sz="2800" dirty="0" err="1"/>
              <a:t>프로토타입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000" dirty="0" err="1" smtClean="0"/>
              <a:t>menuRead.jsp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menuCreate.jsp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menuUpdate.jsp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menuDelete.jsp</a:t>
            </a:r>
            <a:endParaRPr lang="ko-KR" altLang="en-US" sz="2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032" y="966652"/>
            <a:ext cx="7871935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703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en-US"/>
              <a:t>시스템개요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838200" y="1698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매일 매장에서 직원/관리자가 효과적으로 재고관리를 하기 위해 POS 혹은 모바일에서 본 시스템을 사용하는 것을 목적으로 하고 있다.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일반 사용자 (직원)이 판매내역을 등록하면 판매한 메뉴에 들어가는 재료만큼 재고에서 알아서 차감, 새로 들어오는 식자재는 추가한다.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사용 식자재는 선입선출을 기본으로 하고 유효기간이 얼마 남지 않은 재고, 수량이 부족한 재고는 관리자의 재고관리에서 자동으로 출력된다.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관리자 페이지에서 일반 사용자를 추가 / 삭제할 수 있다.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관리자는 관리자 페이지에서 일반 사용자가 그날 해야 할 일정을 추가할 수 있고 일반 사용자는 일정 확인페이지에서 확인할 수 있다.</a:t>
            </a:r>
            <a:r>
              <a:rPr lang="en-US" sz="1800" b="0"/>
              <a:t> </a:t>
            </a:r>
            <a:endParaRPr sz="1800" b="0"/>
          </a:p>
          <a:p>
            <a:pPr marL="228600" lvl="0" indent="-2286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현재 재고 상황은 언제든 확인 할 수 있고, 관리자는 당일 누적매출을 확인할 수 있다.</a:t>
            </a:r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8141918" y="19295"/>
            <a:ext cx="40199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요식업 프랜차이즈 종합 관리 시스템</a:t>
            </a: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075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페이퍼 </a:t>
            </a:r>
            <a:r>
              <a:rPr lang="ko-KR" altLang="en-US" sz="2800" dirty="0" err="1"/>
              <a:t>프로토타입</a:t>
            </a:r>
            <a:r>
              <a:rPr lang="ko-KR" altLang="en-US" sz="2800" dirty="0"/>
              <a:t> 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000" dirty="0" err="1" smtClean="0"/>
              <a:t>soldRead.jsp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soldCreate.jsp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soldUpdate.jsp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soldDelete.jsp</a:t>
            </a:r>
            <a:endParaRPr lang="ko-KR" altLang="en-US" sz="2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386" y="862149"/>
            <a:ext cx="866722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509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1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4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5" name="Google Shape;445;p31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6" name="Google Shape;446;p31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7" name="Google Shape;447;p31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8" name="Google Shape;448;p31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9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50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51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52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53" name="Google Shape;453;p31"/>
          <p:cNvSpPr/>
          <p:nvPr/>
        </p:nvSpPr>
        <p:spPr>
          <a:xfrm>
            <a:off x="279609" y="1574800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54" name="Google Shape;454;p31"/>
          <p:cNvSpPr/>
          <p:nvPr/>
        </p:nvSpPr>
        <p:spPr>
          <a:xfrm>
            <a:off x="2453958" y="2933700"/>
            <a:ext cx="4547235" cy="22098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Default page</a:t>
            </a:r>
            <a:endParaRPr sz="5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455" name="Google Shape;455;p31"/>
          <p:cNvGraphicFramePr/>
          <p:nvPr>
            <p:extLst>
              <p:ext uri="{D42A27DB-BD31-4B8C-83A1-F6EECF244321}">
                <p14:modId xmlns:p14="http://schemas.microsoft.com/office/powerpoint/2010/main" val="4128403011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smtClean="0">
                          <a:solidFill>
                            <a:schemeClr val="dk1"/>
                          </a:solidFill>
                        </a:rPr>
                        <a:t>2021-04-14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index.jsp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56" name="Google Shape;456;p31"/>
          <p:cNvGraphicFramePr/>
          <p:nvPr>
            <p:extLst>
              <p:ext uri="{D42A27DB-BD31-4B8C-83A1-F6EECF244321}">
                <p14:modId xmlns:p14="http://schemas.microsoft.com/office/powerpoint/2010/main" val="1596104091"/>
              </p:ext>
            </p:extLst>
          </p:nvPr>
        </p:nvGraphicFramePr>
        <p:xfrm>
          <a:off x="9499600" y="2192867"/>
          <a:ext cx="2527300" cy="438924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265225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65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index.jsp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265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sourceRead.jsp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265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stockRead.jsp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265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soldRead.jsp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2983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5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menuRead.jsp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265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0" marR="0" marT="45725" marB="45725" anchor="ctr">
                    <a:solidFill>
                      <a:srgbClr val="DDEAF6"/>
                    </a:solidFill>
                  </a:tcPr>
                </a:tc>
              </a:tr>
              <a:tr h="265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0" marR="0" marT="0" marB="0" anchor="ctr">
                    <a:solidFill>
                      <a:srgbClr val="DDEAF6"/>
                    </a:solidFill>
                  </a:tcPr>
                </a:tc>
              </a:tr>
              <a:tr h="265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0" marR="0" marT="45725" marB="45725" anchor="ctr">
                    <a:solidFill>
                      <a:srgbClr val="DDEAF6"/>
                    </a:solidFill>
                  </a:tcPr>
                </a:tc>
              </a:tr>
              <a:tr h="265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265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265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11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sp>
        <p:nvSpPr>
          <p:cNvPr id="457" name="Google Shape;457;p31"/>
          <p:cNvSpPr/>
          <p:nvPr/>
        </p:nvSpPr>
        <p:spPr>
          <a:xfrm>
            <a:off x="252730" y="216528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457;p31"/>
          <p:cNvSpPr/>
          <p:nvPr/>
        </p:nvSpPr>
        <p:spPr>
          <a:xfrm>
            <a:off x="268651" y="1033138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457;p31"/>
          <p:cNvSpPr/>
          <p:nvPr/>
        </p:nvSpPr>
        <p:spPr>
          <a:xfrm>
            <a:off x="2519386" y="1034999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457;p31"/>
          <p:cNvSpPr/>
          <p:nvPr/>
        </p:nvSpPr>
        <p:spPr>
          <a:xfrm>
            <a:off x="4770413" y="1037911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457;p31"/>
          <p:cNvSpPr/>
          <p:nvPr/>
        </p:nvSpPr>
        <p:spPr>
          <a:xfrm>
            <a:off x="7014950" y="1033137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4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7" name="Google Shape;527;p34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8" name="Google Shape;528;p34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9" name="Google Shape;529;p34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0" name="Google Shape;530;p34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279609" y="1574800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41" name="Google Shape;541;p34"/>
          <p:cNvGraphicFramePr/>
          <p:nvPr>
            <p:extLst>
              <p:ext uri="{D42A27DB-BD31-4B8C-83A1-F6EECF244321}">
                <p14:modId xmlns:p14="http://schemas.microsoft.com/office/powerpoint/2010/main" val="1550590595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sourceRead.jsp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2" name="Google Shape;542;p34"/>
          <p:cNvGraphicFramePr/>
          <p:nvPr>
            <p:extLst>
              <p:ext uri="{D42A27DB-BD31-4B8C-83A1-F6EECF244321}">
                <p14:modId xmlns:p14="http://schemas.microsoft.com/office/powerpoint/2010/main" val="1366978430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smtClean="0"/>
                        <a:t>search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searchString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searchSource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sourceUpdate.jsp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sourceDelete.jsp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6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sourceCreate.jsp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1598422"/>
              </p:ext>
            </p:extLst>
          </p:nvPr>
        </p:nvGraphicFramePr>
        <p:xfrm>
          <a:off x="753427" y="3266304"/>
          <a:ext cx="8114127" cy="1900556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2704709"/>
                <a:gridCol w="2704709"/>
                <a:gridCol w="2704709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재고명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단위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L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kg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EA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1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2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4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000">
                <a:srgbClr val="989494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7;p31"/>
          <p:cNvSpPr/>
          <p:nvPr/>
        </p:nvSpPr>
        <p:spPr>
          <a:xfrm>
            <a:off x="7408590" y="3738180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457;p31"/>
          <p:cNvSpPr/>
          <p:nvPr/>
        </p:nvSpPr>
        <p:spPr>
          <a:xfrm>
            <a:off x="7932535" y="3738180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457;p31"/>
          <p:cNvSpPr/>
          <p:nvPr/>
        </p:nvSpPr>
        <p:spPr>
          <a:xfrm>
            <a:off x="4921068" y="556343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6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재료명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Google Shape;457;p31"/>
          <p:cNvSpPr/>
          <p:nvPr/>
        </p:nvSpPr>
        <p:spPr>
          <a:xfrm>
            <a:off x="3270489" y="2175681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457;p31"/>
          <p:cNvSpPr/>
          <p:nvPr/>
        </p:nvSpPr>
        <p:spPr>
          <a:xfrm>
            <a:off x="6190538" y="2133601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457;p31"/>
          <p:cNvSpPr/>
          <p:nvPr/>
        </p:nvSpPr>
        <p:spPr>
          <a:xfrm>
            <a:off x="7745164" y="2133601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4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279609" y="1574800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4" name="표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76051"/>
              </p:ext>
            </p:extLst>
          </p:nvPr>
        </p:nvGraphicFramePr>
        <p:xfrm>
          <a:off x="753427" y="3266304"/>
          <a:ext cx="8114127" cy="1900556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2704709"/>
                <a:gridCol w="2704709"/>
                <a:gridCol w="2704709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재고명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단위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L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kg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EA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27" name="Google Shape;527;p34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8" name="Google Shape;528;p34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9" name="Google Shape;529;p34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0" name="Google Shape;530;p34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41" name="Google Shape;541;p34"/>
          <p:cNvGraphicFramePr/>
          <p:nvPr>
            <p:extLst>
              <p:ext uri="{D42A27DB-BD31-4B8C-83A1-F6EECF244321}">
                <p14:modId xmlns:p14="http://schemas.microsoft.com/office/powerpoint/2010/main" val="2668615715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sourceCreate.jsp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2" name="Google Shape;542;p34"/>
          <p:cNvGraphicFramePr/>
          <p:nvPr>
            <p:extLst>
              <p:ext uri="{D42A27DB-BD31-4B8C-83A1-F6EECF244321}">
                <p14:modId xmlns:p14="http://schemas.microsoft.com/office/powerpoint/2010/main" val="2666909419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smtClean="0"/>
                        <a:t>name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smtClean="0"/>
                        <a:t>unit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sourceCreate_ok.jsp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pSp>
        <p:nvGrpSpPr>
          <p:cNvPr id="21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2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4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000">
                <a:srgbClr val="989494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7;p31"/>
          <p:cNvSpPr/>
          <p:nvPr/>
        </p:nvSpPr>
        <p:spPr>
          <a:xfrm>
            <a:off x="7408590" y="3738180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457;p31"/>
          <p:cNvSpPr/>
          <p:nvPr/>
        </p:nvSpPr>
        <p:spPr>
          <a:xfrm>
            <a:off x="7932535" y="3738180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457;p31"/>
          <p:cNvSpPr/>
          <p:nvPr/>
        </p:nvSpPr>
        <p:spPr>
          <a:xfrm>
            <a:off x="4921068" y="556343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재료명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362635" y="2420471"/>
            <a:ext cx="7207624" cy="3330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164541" y="2604397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추가하기</a:t>
            </a:r>
            <a:endParaRPr lang="ko-KR" altLang="en-US" sz="2400" dirty="0"/>
          </a:p>
        </p:txBody>
      </p:sp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029428"/>
              </p:ext>
            </p:extLst>
          </p:nvPr>
        </p:nvGraphicFramePr>
        <p:xfrm>
          <a:off x="2261738" y="3429220"/>
          <a:ext cx="5409418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2704709"/>
                <a:gridCol w="2704709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재고명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단위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개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3" name="모서리가 둥근 직사각형 32"/>
          <p:cNvSpPr/>
          <p:nvPr/>
        </p:nvSpPr>
        <p:spPr>
          <a:xfrm>
            <a:off x="4290227" y="4742655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저장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35" name="Google Shape;457;p31"/>
          <p:cNvSpPr/>
          <p:nvPr/>
        </p:nvSpPr>
        <p:spPr>
          <a:xfrm>
            <a:off x="4827382" y="3925551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" name="Google Shape;457;p31"/>
          <p:cNvSpPr/>
          <p:nvPr/>
        </p:nvSpPr>
        <p:spPr>
          <a:xfrm>
            <a:off x="7517054" y="3912956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" name="Google Shape;457;p31"/>
          <p:cNvSpPr/>
          <p:nvPr/>
        </p:nvSpPr>
        <p:spPr>
          <a:xfrm>
            <a:off x="5455297" y="4766536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7813651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4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7" name="Google Shape;527;p34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8" name="Google Shape;528;p34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9" name="Google Shape;529;p34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0" name="Google Shape;530;p34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279609" y="1574800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41" name="Google Shape;541;p34"/>
          <p:cNvGraphicFramePr/>
          <p:nvPr>
            <p:extLst>
              <p:ext uri="{D42A27DB-BD31-4B8C-83A1-F6EECF244321}">
                <p14:modId xmlns:p14="http://schemas.microsoft.com/office/powerpoint/2010/main" val="3924842533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sourceUpdate.jsp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2" name="Google Shape;542;p34"/>
          <p:cNvGraphicFramePr/>
          <p:nvPr>
            <p:extLst>
              <p:ext uri="{D42A27DB-BD31-4B8C-83A1-F6EECF244321}">
                <p14:modId xmlns:p14="http://schemas.microsoft.com/office/powerpoint/2010/main" val="3790582684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sourceUpdate_ok.jsp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753427" y="3266304"/>
          <a:ext cx="8114127" cy="1900556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2704709"/>
                <a:gridCol w="2704709"/>
                <a:gridCol w="2704709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재고명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단위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1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2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4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000">
                <a:srgbClr val="989494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7;p31"/>
          <p:cNvSpPr/>
          <p:nvPr/>
        </p:nvSpPr>
        <p:spPr>
          <a:xfrm>
            <a:off x="7408590" y="3738180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457;p31"/>
          <p:cNvSpPr/>
          <p:nvPr/>
        </p:nvSpPr>
        <p:spPr>
          <a:xfrm>
            <a:off x="7932535" y="3738180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457;p31"/>
          <p:cNvSpPr/>
          <p:nvPr/>
        </p:nvSpPr>
        <p:spPr>
          <a:xfrm>
            <a:off x="4921068" y="556343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재료명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362635" y="2420471"/>
            <a:ext cx="7207624" cy="3330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3164541" y="2604397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수정하기</a:t>
            </a:r>
            <a:endParaRPr lang="ko-KR" altLang="en-US" sz="2400" dirty="0"/>
          </a:p>
        </p:txBody>
      </p:sp>
      <p:graphicFrame>
        <p:nvGraphicFramePr>
          <p:cNvPr id="34" name="표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383109"/>
              </p:ext>
            </p:extLst>
          </p:nvPr>
        </p:nvGraphicFramePr>
        <p:xfrm>
          <a:off x="2261738" y="3429220"/>
          <a:ext cx="5409418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2704709"/>
                <a:gridCol w="2704709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재고명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단위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EA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5" name="모서리가 둥근 직사각형 34"/>
          <p:cNvSpPr/>
          <p:nvPr/>
        </p:nvSpPr>
        <p:spPr>
          <a:xfrm>
            <a:off x="4290227" y="4742655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수정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36" name="Google Shape;457;p31"/>
          <p:cNvSpPr/>
          <p:nvPr/>
        </p:nvSpPr>
        <p:spPr>
          <a:xfrm>
            <a:off x="5455297" y="474265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9230828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4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7" name="Google Shape;527;p34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8" name="Google Shape;528;p34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9" name="Google Shape;529;p34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0" name="Google Shape;530;p34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279609" y="1574800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41" name="Google Shape;541;p34"/>
          <p:cNvGraphicFramePr/>
          <p:nvPr>
            <p:extLst>
              <p:ext uri="{D42A27DB-BD31-4B8C-83A1-F6EECF244321}">
                <p14:modId xmlns:p14="http://schemas.microsoft.com/office/powerpoint/2010/main" val="919569527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sourceDelete.jsp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2" name="Google Shape;542;p34"/>
          <p:cNvGraphicFramePr/>
          <p:nvPr>
            <p:extLst>
              <p:ext uri="{D42A27DB-BD31-4B8C-83A1-F6EECF244321}">
                <p14:modId xmlns:p14="http://schemas.microsoft.com/office/powerpoint/2010/main" val="4212157185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sourceDelete_ok.jsp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753427" y="3266304"/>
          <a:ext cx="8114127" cy="1900556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2704709"/>
                <a:gridCol w="2704709"/>
                <a:gridCol w="2704709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재고명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단위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1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2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4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000">
                <a:srgbClr val="989494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7;p31"/>
          <p:cNvSpPr/>
          <p:nvPr/>
        </p:nvSpPr>
        <p:spPr>
          <a:xfrm>
            <a:off x="7408590" y="3738180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457;p31"/>
          <p:cNvSpPr/>
          <p:nvPr/>
        </p:nvSpPr>
        <p:spPr>
          <a:xfrm>
            <a:off x="7932535" y="3738180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457;p31"/>
          <p:cNvSpPr/>
          <p:nvPr/>
        </p:nvSpPr>
        <p:spPr>
          <a:xfrm>
            <a:off x="4921068" y="556343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재료명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362635" y="2420471"/>
            <a:ext cx="7207624" cy="3330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3164541" y="2604397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삭제하기</a:t>
            </a:r>
            <a:endParaRPr lang="ko-KR" altLang="en-US" sz="2400" dirty="0"/>
          </a:p>
        </p:txBody>
      </p:sp>
      <p:graphicFrame>
        <p:nvGraphicFramePr>
          <p:cNvPr id="34" name="표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388797"/>
              </p:ext>
            </p:extLst>
          </p:nvPr>
        </p:nvGraphicFramePr>
        <p:xfrm>
          <a:off x="2261738" y="3429220"/>
          <a:ext cx="5409418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2704709"/>
                <a:gridCol w="2704709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재고명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단위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L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5" name="모서리가 둥근 직사각형 34"/>
          <p:cNvSpPr/>
          <p:nvPr/>
        </p:nvSpPr>
        <p:spPr>
          <a:xfrm>
            <a:off x="4290227" y="4742655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삭제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36" name="Google Shape;457;p31"/>
          <p:cNvSpPr/>
          <p:nvPr/>
        </p:nvSpPr>
        <p:spPr>
          <a:xfrm>
            <a:off x="5455297" y="474265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876161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4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7" name="Google Shape;527;p34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8" name="Google Shape;528;p34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9" name="Google Shape;529;p34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0" name="Google Shape;530;p34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256009" y="1609899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37" name="Google Shape;537;p34"/>
          <p:cNvGraphicFramePr/>
          <p:nvPr>
            <p:extLst>
              <p:ext uri="{D42A27DB-BD31-4B8C-83A1-F6EECF244321}">
                <p14:modId xmlns:p14="http://schemas.microsoft.com/office/powerpoint/2010/main" val="2496201486"/>
              </p:ext>
            </p:extLst>
          </p:nvPr>
        </p:nvGraphicFramePr>
        <p:xfrm>
          <a:off x="706121" y="3136480"/>
          <a:ext cx="8128000" cy="219462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1399126"/>
                <a:gridCol w="1509823"/>
                <a:gridCol w="1435395"/>
                <a:gridCol w="1573619"/>
                <a:gridCol w="925032"/>
                <a:gridCol w="1285005"/>
              </a:tblGrid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재고명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제조업체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반입일자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유통기한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수량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/>
                    </a:p>
                  </a:txBody>
                  <a:tcPr marL="91450" marR="91450" marT="45725" marB="45725"/>
                </a:tc>
              </a:tr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1-1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2021.02.05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~ 2021.06.05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1.2 </a:t>
                      </a:r>
                      <a:r>
                        <a:rPr lang="en-US" sz="1800" u="none" strike="noStrike" cap="none" dirty="0" smtClean="0"/>
                        <a:t>L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2-2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2021.01.14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~ 2021.06.14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0.5 kg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재고3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11-13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2020.04.28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~ 2021.05.28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18 EA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재고</a:t>
                      </a:r>
                      <a:r>
                        <a:rPr lang="en-US" altLang="ko-KR" sz="1800" u="none" strike="noStrike" cap="none" dirty="0" smtClean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업체 </a:t>
                      </a:r>
                      <a:r>
                        <a:rPr lang="en-US" altLang="ko-KR" sz="1800" u="none" strike="noStrike" cap="none" dirty="0" smtClean="0"/>
                        <a:t>2-2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2021.06.21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~</a:t>
                      </a:r>
                      <a:r>
                        <a:rPr lang="en-US" sz="1800" u="none" strike="noStrike" cap="none" baseline="0" dirty="0" smtClean="0"/>
                        <a:t> 2021.12.31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12</a:t>
                      </a:r>
                      <a:r>
                        <a:rPr lang="en-US" sz="1800" u="none" strike="noStrike" cap="none" baseline="0" dirty="0" smtClean="0"/>
                        <a:t> kg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재고</a:t>
                      </a:r>
                      <a:r>
                        <a:rPr lang="en-US" altLang="ko-KR" sz="1800" u="none" strike="noStrike" cap="none" dirty="0" smtClean="0"/>
                        <a:t>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업체 </a:t>
                      </a:r>
                      <a:r>
                        <a:rPr lang="en-US" altLang="ko-KR" sz="1800" u="none" strike="noStrike" cap="none" dirty="0" smtClean="0"/>
                        <a:t>4-4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2021.01.01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~</a:t>
                      </a:r>
                      <a:r>
                        <a:rPr lang="en-US" sz="1800" u="none" strike="noStrike" cap="none" baseline="0" dirty="0" smtClean="0"/>
                        <a:t> 2021.12.31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200 </a:t>
                      </a:r>
                      <a:r>
                        <a:rPr lang="ko-KR" altLang="en-US" sz="1800" u="none" strike="noStrike" cap="none" dirty="0" smtClean="0"/>
                        <a:t>개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</a:p>
                  </a:txBody>
                  <a:tcPr marL="91450" marR="91450" marT="45725" marB="45725"/>
                </a:tc>
              </a:tr>
            </a:tbl>
          </a:graphicData>
        </a:graphic>
      </p:graphicFrame>
      <p:graphicFrame>
        <p:nvGraphicFramePr>
          <p:cNvPr id="541" name="Google Shape;541;p34"/>
          <p:cNvGraphicFramePr/>
          <p:nvPr>
            <p:extLst>
              <p:ext uri="{D42A27DB-BD31-4B8C-83A1-F6EECF244321}">
                <p14:modId xmlns:p14="http://schemas.microsoft.com/office/powerpoint/2010/main" val="2927332668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stockRead.jsp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2" name="Google Shape;542;p34"/>
          <p:cNvGraphicFramePr/>
          <p:nvPr>
            <p:extLst>
              <p:ext uri="{D42A27DB-BD31-4B8C-83A1-F6EECF244321}">
                <p14:modId xmlns:p14="http://schemas.microsoft.com/office/powerpoint/2010/main" val="2366146436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searchStock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stockUpdate.jsp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stockDelete.jsp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stockCreate.jsp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sp>
        <p:nvSpPr>
          <p:cNvPr id="543" name="Google Shape;543;p34"/>
          <p:cNvSpPr/>
          <p:nvPr/>
        </p:nvSpPr>
        <p:spPr>
          <a:xfrm>
            <a:off x="8669424" y="3451658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0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1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4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000">
                <a:srgbClr val="989494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457;p31"/>
          <p:cNvSpPr/>
          <p:nvPr/>
        </p:nvSpPr>
        <p:spPr>
          <a:xfrm>
            <a:off x="8119906" y="3451659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457;p31"/>
          <p:cNvSpPr/>
          <p:nvPr/>
        </p:nvSpPr>
        <p:spPr>
          <a:xfrm>
            <a:off x="4921068" y="5562273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재고명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Google Shape;457;p31"/>
          <p:cNvSpPr/>
          <p:nvPr/>
        </p:nvSpPr>
        <p:spPr>
          <a:xfrm>
            <a:off x="7745164" y="213142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2844885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4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7" name="Google Shape;527;p34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8" name="Google Shape;528;p34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9" name="Google Shape;529;p34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0" name="Google Shape;530;p34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256009" y="1609899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37" name="Google Shape;537;p34"/>
          <p:cNvGraphicFramePr/>
          <p:nvPr>
            <p:extLst/>
          </p:nvPr>
        </p:nvGraphicFramePr>
        <p:xfrm>
          <a:off x="706121" y="3136480"/>
          <a:ext cx="8128000" cy="219462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1399126"/>
                <a:gridCol w="1509823"/>
                <a:gridCol w="1435395"/>
                <a:gridCol w="1573619"/>
                <a:gridCol w="925032"/>
                <a:gridCol w="1285005"/>
              </a:tblGrid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재고명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제조업체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반입일자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유통기한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수량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/>
                    </a:p>
                  </a:txBody>
                  <a:tcPr marL="91450" marR="91450" marT="45725" marB="45725"/>
                </a:tc>
              </a:tr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1-1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2021.02.05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~ 2021.06.05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1.2 </a:t>
                      </a:r>
                      <a:r>
                        <a:rPr lang="en-US" sz="1800" u="none" strike="noStrike" cap="none" dirty="0" smtClean="0"/>
                        <a:t>L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2-2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2021.01.14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~ 2021.06.14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0.5 kg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재고3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11-13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2020.04.28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~ 2021.05.28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18 EA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재고</a:t>
                      </a:r>
                      <a:r>
                        <a:rPr lang="en-US" altLang="ko-KR" sz="1800" u="none" strike="noStrike" cap="none" dirty="0" smtClean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업체 </a:t>
                      </a:r>
                      <a:r>
                        <a:rPr lang="en-US" altLang="ko-KR" sz="1800" u="none" strike="noStrike" cap="none" dirty="0" smtClean="0"/>
                        <a:t>2-2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2021.06.21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~</a:t>
                      </a:r>
                      <a:r>
                        <a:rPr lang="en-US" sz="1800" u="none" strike="noStrike" cap="none" baseline="0" dirty="0" smtClean="0"/>
                        <a:t> 2021.12.31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12</a:t>
                      </a:r>
                      <a:r>
                        <a:rPr lang="en-US" sz="1800" u="none" strike="noStrike" cap="none" baseline="0" dirty="0" smtClean="0"/>
                        <a:t> kg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재고</a:t>
                      </a:r>
                      <a:r>
                        <a:rPr lang="en-US" altLang="ko-KR" sz="1800" u="none" strike="noStrike" cap="none" dirty="0" smtClean="0"/>
                        <a:t>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업체 </a:t>
                      </a:r>
                      <a:r>
                        <a:rPr lang="en-US" altLang="ko-KR" sz="1800" u="none" strike="noStrike" cap="none" dirty="0" smtClean="0"/>
                        <a:t>4-4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2021.01.01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~</a:t>
                      </a:r>
                      <a:r>
                        <a:rPr lang="en-US" sz="1800" u="none" strike="noStrike" cap="none" baseline="0" dirty="0" smtClean="0"/>
                        <a:t> 2021.12.31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200 </a:t>
                      </a:r>
                      <a:r>
                        <a:rPr lang="ko-KR" altLang="en-US" sz="1800" u="none" strike="noStrike" cap="none" dirty="0" smtClean="0"/>
                        <a:t>개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</a:p>
                  </a:txBody>
                  <a:tcPr marL="91450" marR="91450" marT="45725" marB="45725"/>
                </a:tc>
              </a:tr>
            </a:tbl>
          </a:graphicData>
        </a:graphic>
      </p:graphicFrame>
      <p:graphicFrame>
        <p:nvGraphicFramePr>
          <p:cNvPr id="541" name="Google Shape;541;p34"/>
          <p:cNvGraphicFramePr/>
          <p:nvPr>
            <p:extLst>
              <p:ext uri="{D42A27DB-BD31-4B8C-83A1-F6EECF244321}">
                <p14:modId xmlns:p14="http://schemas.microsoft.com/office/powerpoint/2010/main" val="2386355575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stockCreate.jsp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2" name="Google Shape;542;p34"/>
          <p:cNvGraphicFramePr/>
          <p:nvPr>
            <p:extLst>
              <p:ext uri="{D42A27DB-BD31-4B8C-83A1-F6EECF244321}">
                <p14:modId xmlns:p14="http://schemas.microsoft.com/office/powerpoint/2010/main" val="2788197771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source_id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smtClean="0"/>
                        <a:t>company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warehousing_date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shelf_life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smtClean="0"/>
                        <a:t>amount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stockCreate_ok.jsp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pSp>
        <p:nvGrpSpPr>
          <p:cNvPr id="20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1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4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000">
                <a:srgbClr val="989494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457;p31"/>
          <p:cNvSpPr/>
          <p:nvPr/>
        </p:nvSpPr>
        <p:spPr>
          <a:xfrm>
            <a:off x="8119906" y="3451659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457;p31"/>
          <p:cNvSpPr/>
          <p:nvPr/>
        </p:nvSpPr>
        <p:spPr>
          <a:xfrm>
            <a:off x="4921068" y="5562273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재고명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362635" y="2420471"/>
            <a:ext cx="7207624" cy="3330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3164541" y="2604397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추가하기</a:t>
            </a:r>
            <a:endParaRPr lang="ko-KR" altLang="en-US" sz="2400" dirty="0"/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6984141"/>
              </p:ext>
            </p:extLst>
          </p:nvPr>
        </p:nvGraphicFramePr>
        <p:xfrm>
          <a:off x="1645918" y="3429220"/>
          <a:ext cx="6724650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1344930"/>
                <a:gridCol w="1344930"/>
                <a:gridCol w="1344930"/>
                <a:gridCol w="1344930"/>
                <a:gridCol w="1344930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재고명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업체명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입고일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유통기한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수량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업체 </a:t>
                      </a:r>
                      <a:r>
                        <a:rPr lang="en-US" altLang="ko-KR" dirty="0" smtClean="0"/>
                        <a:t>4-5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2022.01.01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7" name="모서리가 둥근 직사각형 36"/>
          <p:cNvSpPr/>
          <p:nvPr/>
        </p:nvSpPr>
        <p:spPr>
          <a:xfrm>
            <a:off x="4290227" y="4742655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저장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38" name="Google Shape;457;p31"/>
          <p:cNvSpPr/>
          <p:nvPr/>
        </p:nvSpPr>
        <p:spPr>
          <a:xfrm>
            <a:off x="2786925" y="387776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" name="Google Shape;457;p31"/>
          <p:cNvSpPr/>
          <p:nvPr/>
        </p:nvSpPr>
        <p:spPr>
          <a:xfrm>
            <a:off x="4131262" y="387776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" name="Google Shape;457;p31"/>
          <p:cNvSpPr/>
          <p:nvPr/>
        </p:nvSpPr>
        <p:spPr>
          <a:xfrm>
            <a:off x="6819936" y="387776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" name="Google Shape;457;p31"/>
          <p:cNvSpPr/>
          <p:nvPr/>
        </p:nvSpPr>
        <p:spPr>
          <a:xfrm>
            <a:off x="8164272" y="387776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" name="Google Shape;457;p31"/>
          <p:cNvSpPr/>
          <p:nvPr/>
        </p:nvSpPr>
        <p:spPr>
          <a:xfrm>
            <a:off x="5475599" y="387776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457;p31"/>
          <p:cNvSpPr/>
          <p:nvPr/>
        </p:nvSpPr>
        <p:spPr>
          <a:xfrm>
            <a:off x="5455297" y="4688336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136000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4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7" name="Google Shape;527;p34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8" name="Google Shape;528;p34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9" name="Google Shape;529;p34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0" name="Google Shape;530;p34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256009" y="1609899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37" name="Google Shape;537;p34"/>
          <p:cNvGraphicFramePr/>
          <p:nvPr>
            <p:extLst/>
          </p:nvPr>
        </p:nvGraphicFramePr>
        <p:xfrm>
          <a:off x="706121" y="3136480"/>
          <a:ext cx="8128000" cy="219462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1399126"/>
                <a:gridCol w="1509823"/>
                <a:gridCol w="1435395"/>
                <a:gridCol w="1573619"/>
                <a:gridCol w="925032"/>
                <a:gridCol w="1285005"/>
              </a:tblGrid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재고명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제조업체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반입일자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유통기한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수량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/>
                    </a:p>
                  </a:txBody>
                  <a:tcPr marL="91450" marR="91450" marT="45725" marB="45725"/>
                </a:tc>
              </a:tr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1-1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2021.02.05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~ 2021.06.05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1.2 </a:t>
                      </a:r>
                      <a:r>
                        <a:rPr lang="en-US" sz="1800" u="none" strike="noStrike" cap="none" dirty="0" smtClean="0"/>
                        <a:t>L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2-2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2021.01.14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~ 2021.06.14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0.5 kg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재고3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11-13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2020.04.28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~ 2021.05.28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18 EA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재고</a:t>
                      </a:r>
                      <a:r>
                        <a:rPr lang="en-US" altLang="ko-KR" sz="1800" u="none" strike="noStrike" cap="none" dirty="0" smtClean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업체 </a:t>
                      </a:r>
                      <a:r>
                        <a:rPr lang="en-US" altLang="ko-KR" sz="1800" u="none" strike="noStrike" cap="none" dirty="0" smtClean="0"/>
                        <a:t>2-2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2021.06.21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~</a:t>
                      </a:r>
                      <a:r>
                        <a:rPr lang="en-US" sz="1800" u="none" strike="noStrike" cap="none" baseline="0" dirty="0" smtClean="0"/>
                        <a:t> 2021.12.31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12</a:t>
                      </a:r>
                      <a:r>
                        <a:rPr lang="en-US" sz="1800" u="none" strike="noStrike" cap="none" baseline="0" dirty="0" smtClean="0"/>
                        <a:t> kg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재고</a:t>
                      </a:r>
                      <a:r>
                        <a:rPr lang="en-US" altLang="ko-KR" sz="1800" u="none" strike="noStrike" cap="none" dirty="0" smtClean="0"/>
                        <a:t>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업체 </a:t>
                      </a:r>
                      <a:r>
                        <a:rPr lang="en-US" altLang="ko-KR" sz="1800" u="none" strike="noStrike" cap="none" dirty="0" smtClean="0"/>
                        <a:t>4-4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2021.01.01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~</a:t>
                      </a:r>
                      <a:r>
                        <a:rPr lang="en-US" sz="1800" u="none" strike="noStrike" cap="none" baseline="0" dirty="0" smtClean="0"/>
                        <a:t> 2021.12.31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200 </a:t>
                      </a:r>
                      <a:r>
                        <a:rPr lang="ko-KR" altLang="en-US" sz="1800" u="none" strike="noStrike" cap="none" dirty="0" smtClean="0"/>
                        <a:t>개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</a:p>
                  </a:txBody>
                  <a:tcPr marL="91450" marR="91450" marT="45725" marB="45725"/>
                </a:tc>
              </a:tr>
            </a:tbl>
          </a:graphicData>
        </a:graphic>
      </p:graphicFrame>
      <p:graphicFrame>
        <p:nvGraphicFramePr>
          <p:cNvPr id="541" name="Google Shape;541;p34"/>
          <p:cNvGraphicFramePr/>
          <p:nvPr>
            <p:extLst>
              <p:ext uri="{D42A27DB-BD31-4B8C-83A1-F6EECF244321}">
                <p14:modId xmlns:p14="http://schemas.microsoft.com/office/powerpoint/2010/main" val="1775903055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 err="1">
                          <a:solidFill>
                            <a:schemeClr val="dk1"/>
                          </a:solidFill>
                        </a:rPr>
                        <a:t>화면</a:t>
                      </a:r>
                      <a:r>
                        <a:rPr lang="en-US" sz="1200" u="none" strike="noStrike" cap="none" dirty="0">
                          <a:solidFill>
                            <a:schemeClr val="dk1"/>
                          </a:solidFill>
                        </a:rPr>
                        <a:t> ID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stockUpdate.jsp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2" name="Google Shape;542;p34"/>
          <p:cNvGraphicFramePr/>
          <p:nvPr>
            <p:extLst>
              <p:ext uri="{D42A27DB-BD31-4B8C-83A1-F6EECF244321}">
                <p14:modId xmlns:p14="http://schemas.microsoft.com/office/powerpoint/2010/main" val="846272863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stockUpdate_ok.jsp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pSp>
        <p:nvGrpSpPr>
          <p:cNvPr id="20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1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4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000">
                <a:srgbClr val="989494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457;p31"/>
          <p:cNvSpPr/>
          <p:nvPr/>
        </p:nvSpPr>
        <p:spPr>
          <a:xfrm>
            <a:off x="8119906" y="3451659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457;p31"/>
          <p:cNvSpPr/>
          <p:nvPr/>
        </p:nvSpPr>
        <p:spPr>
          <a:xfrm>
            <a:off x="4921068" y="5562273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재고명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362635" y="2420471"/>
            <a:ext cx="7207624" cy="3330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3164541" y="2604397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수정하기</a:t>
            </a:r>
            <a:endParaRPr lang="ko-KR" altLang="en-US" sz="2400" dirty="0"/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59031"/>
              </p:ext>
            </p:extLst>
          </p:nvPr>
        </p:nvGraphicFramePr>
        <p:xfrm>
          <a:off x="1645918" y="3429220"/>
          <a:ext cx="6724650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1344930"/>
                <a:gridCol w="1344930"/>
                <a:gridCol w="1344930"/>
                <a:gridCol w="1344930"/>
                <a:gridCol w="1344930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재고명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업체명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입고일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유통기한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수량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업체 </a:t>
                      </a:r>
                      <a:r>
                        <a:rPr lang="en-US" altLang="ko-KR" dirty="0" smtClean="0"/>
                        <a:t>4-5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2022.01.01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7" name="모서리가 둥근 직사각형 36"/>
          <p:cNvSpPr/>
          <p:nvPr/>
        </p:nvSpPr>
        <p:spPr>
          <a:xfrm>
            <a:off x="4290227" y="4742655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수정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38" name="Google Shape;457;p31"/>
          <p:cNvSpPr/>
          <p:nvPr/>
        </p:nvSpPr>
        <p:spPr>
          <a:xfrm>
            <a:off x="5490940" y="4713786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164252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4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7" name="Google Shape;527;p34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8" name="Google Shape;528;p34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9" name="Google Shape;529;p34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0" name="Google Shape;530;p34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256009" y="1609899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37" name="Google Shape;537;p34"/>
          <p:cNvGraphicFramePr/>
          <p:nvPr>
            <p:extLst/>
          </p:nvPr>
        </p:nvGraphicFramePr>
        <p:xfrm>
          <a:off x="706121" y="3136480"/>
          <a:ext cx="8128000" cy="219462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1399126"/>
                <a:gridCol w="1509823"/>
                <a:gridCol w="1435395"/>
                <a:gridCol w="1573619"/>
                <a:gridCol w="925032"/>
                <a:gridCol w="1285005"/>
              </a:tblGrid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재고명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제조업체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반입일자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유통기한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수량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/>
                    </a:p>
                  </a:txBody>
                  <a:tcPr marL="91450" marR="91450" marT="45725" marB="45725"/>
                </a:tc>
              </a:tr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1-1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2021.02.05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~ 2021.06.05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1.2 </a:t>
                      </a:r>
                      <a:r>
                        <a:rPr lang="en-US" sz="1800" u="none" strike="noStrike" cap="none" dirty="0" smtClean="0"/>
                        <a:t>L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118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2-2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2021.01.14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~ 2021.06.14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0.5 kg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재고3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업체 11-13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2020.04.28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~ 2021.05.28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18 EA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  <a:endParaRPr lang="ko-KR" altLang="en-US" sz="1400" dirty="0"/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재고</a:t>
                      </a:r>
                      <a:r>
                        <a:rPr lang="en-US" altLang="ko-KR" sz="1800" u="none" strike="noStrike" cap="none" dirty="0" smtClean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업체 </a:t>
                      </a:r>
                      <a:r>
                        <a:rPr lang="en-US" altLang="ko-KR" sz="1800" u="none" strike="noStrike" cap="none" dirty="0" smtClean="0"/>
                        <a:t>2-2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2021.06.21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~</a:t>
                      </a:r>
                      <a:r>
                        <a:rPr lang="en-US" sz="1800" u="none" strike="noStrike" cap="none" baseline="0" dirty="0" smtClean="0"/>
                        <a:t> 2021.12.31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12</a:t>
                      </a:r>
                      <a:r>
                        <a:rPr lang="en-US" sz="1800" u="none" strike="noStrike" cap="none" baseline="0" dirty="0" smtClean="0"/>
                        <a:t> kg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</a:p>
                  </a:txBody>
                  <a:tcPr marL="91450" marR="91450" marT="45725" marB="45725"/>
                </a:tc>
              </a:tr>
              <a:tr h="321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재고</a:t>
                      </a:r>
                      <a:r>
                        <a:rPr lang="en-US" altLang="ko-KR" sz="1800" u="none" strike="noStrike" cap="none" dirty="0" smtClean="0"/>
                        <a:t>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/>
                        <a:t>업체 </a:t>
                      </a:r>
                      <a:r>
                        <a:rPr lang="en-US" altLang="ko-KR" sz="1800" u="none" strike="noStrike" cap="none" dirty="0" smtClean="0"/>
                        <a:t>4-4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2021.01.01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~</a:t>
                      </a:r>
                      <a:r>
                        <a:rPr lang="en-US" sz="1800" u="none" strike="noStrike" cap="none" baseline="0" dirty="0" smtClean="0"/>
                        <a:t> 2021.12.31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200 </a:t>
                      </a:r>
                      <a:r>
                        <a:rPr lang="ko-KR" altLang="en-US" sz="1800" u="none" strike="noStrike" cap="none" dirty="0" smtClean="0"/>
                        <a:t>개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dirty="0" smtClean="0"/>
                        <a:t>수정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삭제</a:t>
                      </a:r>
                    </a:p>
                  </a:txBody>
                  <a:tcPr marL="91450" marR="91450" marT="45725" marB="45725"/>
                </a:tc>
              </a:tr>
            </a:tbl>
          </a:graphicData>
        </a:graphic>
      </p:graphicFrame>
      <p:graphicFrame>
        <p:nvGraphicFramePr>
          <p:cNvPr id="541" name="Google Shape;541;p34"/>
          <p:cNvGraphicFramePr/>
          <p:nvPr>
            <p:extLst>
              <p:ext uri="{D42A27DB-BD31-4B8C-83A1-F6EECF244321}">
                <p14:modId xmlns:p14="http://schemas.microsoft.com/office/powerpoint/2010/main" val="2145088955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stockDelete.jsp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2" name="Google Shape;542;p34"/>
          <p:cNvGraphicFramePr/>
          <p:nvPr>
            <p:extLst>
              <p:ext uri="{D42A27DB-BD31-4B8C-83A1-F6EECF244321}">
                <p14:modId xmlns:p14="http://schemas.microsoft.com/office/powerpoint/2010/main" val="293166354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stockDelete_ok.jsp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sp>
        <p:nvSpPr>
          <p:cNvPr id="543" name="Google Shape;543;p34"/>
          <p:cNvSpPr/>
          <p:nvPr/>
        </p:nvSpPr>
        <p:spPr>
          <a:xfrm>
            <a:off x="8669424" y="3451658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0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1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4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000">
                <a:srgbClr val="989494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457;p31"/>
          <p:cNvSpPr/>
          <p:nvPr/>
        </p:nvSpPr>
        <p:spPr>
          <a:xfrm>
            <a:off x="8119906" y="3451659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457;p31"/>
          <p:cNvSpPr/>
          <p:nvPr/>
        </p:nvSpPr>
        <p:spPr>
          <a:xfrm>
            <a:off x="4921068" y="5562273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재고명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362635" y="2420471"/>
            <a:ext cx="7207624" cy="3330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3164541" y="2604397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삭제하기</a:t>
            </a:r>
            <a:endParaRPr lang="ko-KR" altLang="en-US" sz="2400" dirty="0"/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8495503"/>
              </p:ext>
            </p:extLst>
          </p:nvPr>
        </p:nvGraphicFramePr>
        <p:xfrm>
          <a:off x="1645918" y="3429220"/>
          <a:ext cx="6724650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1344930"/>
                <a:gridCol w="1344930"/>
                <a:gridCol w="1344930"/>
                <a:gridCol w="1344930"/>
                <a:gridCol w="1344930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재고명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업체명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입고일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유통기한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수량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업체 </a:t>
                      </a:r>
                      <a:r>
                        <a:rPr lang="en-US" altLang="ko-KR" dirty="0" smtClean="0"/>
                        <a:t>4-5</a:t>
                      </a:r>
                      <a:endParaRPr lang="ko-KR" altLang="en-US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2022.01.01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7" name="모서리가 둥근 직사각형 36"/>
          <p:cNvSpPr/>
          <p:nvPr/>
        </p:nvSpPr>
        <p:spPr>
          <a:xfrm>
            <a:off x="4290227" y="4742655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삭제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38" name="Google Shape;457;p31"/>
          <p:cNvSpPr/>
          <p:nvPr/>
        </p:nvSpPr>
        <p:spPr>
          <a:xfrm>
            <a:off x="5455297" y="474265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220711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en-US"/>
              <a:t>선정배경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838200" y="1698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>
                <a:latin typeface="Dotum"/>
                <a:ea typeface="Dotum"/>
                <a:cs typeface="Dotum"/>
                <a:sym typeface="Dotum"/>
              </a:rPr>
              <a:t>코로나 사태로 인해 줄어든 요식업 프랜차이즈들은 21년 1분기부터 다시 회복될 것으로 전망된다. 프랜차이즈 가맹점들은 자사의 규정에 따라 각 메뉴에 들어가는 재료들이 규격화 되어있고, 공급 또한 시세에 큰 변동이 없어 관리하기도 용이하다. 본사가 매장관리까지 하기 힘든 부분은 해당 시스템을 사용해 점주단위에서 관리할 수 있게 도와준다.</a:t>
            </a:r>
            <a:endParaRPr/>
          </a:p>
        </p:txBody>
      </p:sp>
      <p:sp>
        <p:nvSpPr>
          <p:cNvPr id="107" name="Google Shape;107;p16"/>
          <p:cNvSpPr txBox="1"/>
          <p:nvPr/>
        </p:nvSpPr>
        <p:spPr>
          <a:xfrm>
            <a:off x="8141918" y="19295"/>
            <a:ext cx="40199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요식업 프랜차이즈 종합 관리 시스템</a:t>
            </a: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52359" y="3684213"/>
            <a:ext cx="6887281" cy="260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5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9" name="Google Shape;549;p35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0" name="Google Shape;550;p35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1" name="Google Shape;551;p35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2" name="Google Shape;552;p35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3" name="Google Shape;553;p35"/>
          <p:cNvSpPr/>
          <p:nvPr/>
        </p:nvSpPr>
        <p:spPr>
          <a:xfrm>
            <a:off x="297920" y="1569545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1 1L</a:t>
            </a:r>
          </a:p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2 1kg</a:t>
            </a:r>
          </a:p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3 1EA</a:t>
            </a:r>
            <a:endParaRPr lang="en-US" altLang="ko-KR" sz="1800" dirty="0"/>
          </a:p>
        </p:txBody>
      </p:sp>
      <p:graphicFrame>
        <p:nvGraphicFramePr>
          <p:cNvPr id="561" name="Google Shape;561;p35"/>
          <p:cNvGraphicFramePr/>
          <p:nvPr>
            <p:extLst>
              <p:ext uri="{D42A27DB-BD31-4B8C-83A1-F6EECF244321}">
                <p14:modId xmlns:p14="http://schemas.microsoft.com/office/powerpoint/2010/main" val="922124630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menuRead.jsp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62" name="Google Shape;562;p35"/>
          <p:cNvGraphicFramePr/>
          <p:nvPr>
            <p:extLst>
              <p:ext uri="{D42A27DB-BD31-4B8C-83A1-F6EECF244321}">
                <p14:modId xmlns:p14="http://schemas.microsoft.com/office/powerpoint/2010/main" val="1528854340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searchMenu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menuUpdate.jsp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3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menuDelete.jsp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menuCreate.jsp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2776102"/>
              </p:ext>
            </p:extLst>
          </p:nvPr>
        </p:nvGraphicFramePr>
        <p:xfrm>
          <a:off x="753425" y="2812371"/>
          <a:ext cx="8066724" cy="2669699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2016681"/>
                <a:gridCol w="2016681"/>
                <a:gridCol w="2016681"/>
                <a:gridCol w="2016681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 가격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소모 재료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1L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1kg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1EA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2L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2kg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2EA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3L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3kg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3EA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2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3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4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66000">
                <a:srgbClr val="989494"/>
              </a:gs>
              <a:gs pos="0">
                <a:srgbClr val="C9C7C7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판매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563;p35"/>
          <p:cNvSpPr/>
          <p:nvPr/>
        </p:nvSpPr>
        <p:spPr>
          <a:xfrm>
            <a:off x="7691733" y="326971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563;p35"/>
          <p:cNvSpPr/>
          <p:nvPr/>
        </p:nvSpPr>
        <p:spPr>
          <a:xfrm>
            <a:off x="8259108" y="324960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Google Shape;563;p35"/>
          <p:cNvSpPr/>
          <p:nvPr/>
        </p:nvSpPr>
        <p:spPr>
          <a:xfrm>
            <a:off x="4933179" y="5552246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메뉴명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7" name="직사각형 36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Google Shape;457;p31"/>
          <p:cNvSpPr/>
          <p:nvPr/>
        </p:nvSpPr>
        <p:spPr>
          <a:xfrm>
            <a:off x="7745164" y="2133601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300866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5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9" name="Google Shape;549;p35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0" name="Google Shape;550;p35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1" name="Google Shape;551;p35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2" name="Google Shape;552;p35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3" name="Google Shape;553;p35"/>
          <p:cNvSpPr/>
          <p:nvPr/>
        </p:nvSpPr>
        <p:spPr>
          <a:xfrm>
            <a:off x="297920" y="1569545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1 1L</a:t>
            </a:r>
          </a:p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2 1kg</a:t>
            </a:r>
          </a:p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3 1EA</a:t>
            </a:r>
            <a:endParaRPr lang="en-US" altLang="ko-KR" sz="1800" dirty="0"/>
          </a:p>
        </p:txBody>
      </p:sp>
      <p:graphicFrame>
        <p:nvGraphicFramePr>
          <p:cNvPr id="561" name="Google Shape;561;p35"/>
          <p:cNvGraphicFramePr/>
          <p:nvPr>
            <p:extLst>
              <p:ext uri="{D42A27DB-BD31-4B8C-83A1-F6EECF244321}">
                <p14:modId xmlns:p14="http://schemas.microsoft.com/office/powerpoint/2010/main" val="3820324252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menuCreate.jsp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62" name="Google Shape;562;p35"/>
          <p:cNvGraphicFramePr/>
          <p:nvPr>
            <p:extLst>
              <p:ext uri="{D42A27DB-BD31-4B8C-83A1-F6EECF244321}">
                <p14:modId xmlns:p14="http://schemas.microsoft.com/office/powerpoint/2010/main" val="3333127343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smtClean="0"/>
                        <a:t>name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smtClean="0"/>
                        <a:t>price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3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smtClean="0"/>
                        <a:t>consumption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menuCreate_ok.jsp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753425" y="2812371"/>
          <a:ext cx="8066724" cy="2669699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2016681"/>
                <a:gridCol w="2016681"/>
                <a:gridCol w="2016681"/>
                <a:gridCol w="2016681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 가격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소모 재료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1L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1kg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1EA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2L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2kg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2EA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3L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3kg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3EA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2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3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4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66000">
                <a:srgbClr val="989494"/>
              </a:gs>
              <a:gs pos="0">
                <a:srgbClr val="C9C7C7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판매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563;p35"/>
          <p:cNvSpPr/>
          <p:nvPr/>
        </p:nvSpPr>
        <p:spPr>
          <a:xfrm>
            <a:off x="7691733" y="326971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563;p35"/>
          <p:cNvSpPr/>
          <p:nvPr/>
        </p:nvSpPr>
        <p:spPr>
          <a:xfrm>
            <a:off x="8259108" y="324960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Google Shape;563;p35"/>
          <p:cNvSpPr/>
          <p:nvPr/>
        </p:nvSpPr>
        <p:spPr>
          <a:xfrm>
            <a:off x="4933179" y="5552246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재고명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7" name="직사각형 36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362635" y="1801009"/>
            <a:ext cx="7207624" cy="44299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164541" y="2029630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추가하기</a:t>
            </a:r>
            <a:endParaRPr lang="ko-KR" altLang="en-US" sz="2400" dirty="0"/>
          </a:p>
        </p:txBody>
      </p:sp>
      <p:graphicFrame>
        <p:nvGraphicFramePr>
          <p:cNvPr id="35" name="표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212511"/>
              </p:ext>
            </p:extLst>
          </p:nvPr>
        </p:nvGraphicFramePr>
        <p:xfrm>
          <a:off x="1645918" y="2501757"/>
          <a:ext cx="6724652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3362326"/>
                <a:gridCol w="3362326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 가격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40000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9" name="모서리가 둥근 직사각형 38"/>
          <p:cNvSpPr/>
          <p:nvPr/>
        </p:nvSpPr>
        <p:spPr>
          <a:xfrm>
            <a:off x="4290227" y="5500302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저장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graphicFrame>
        <p:nvGraphicFramePr>
          <p:cNvPr id="44" name="표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117454"/>
              </p:ext>
            </p:extLst>
          </p:nvPr>
        </p:nvGraphicFramePr>
        <p:xfrm>
          <a:off x="1680749" y="3652536"/>
          <a:ext cx="6689820" cy="1628094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3344910"/>
                <a:gridCol w="3344910"/>
              </a:tblGrid>
              <a:tr h="3424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재료명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수량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106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4L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106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4kg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106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4EA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45" name="Google Shape;457;p31"/>
          <p:cNvSpPr/>
          <p:nvPr/>
        </p:nvSpPr>
        <p:spPr>
          <a:xfrm>
            <a:off x="4827902" y="296893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" name="Google Shape;457;p31"/>
          <p:cNvSpPr/>
          <p:nvPr/>
        </p:nvSpPr>
        <p:spPr>
          <a:xfrm>
            <a:off x="8165422" y="2946502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" name="Google Shape;457;p31"/>
          <p:cNvSpPr/>
          <p:nvPr/>
        </p:nvSpPr>
        <p:spPr>
          <a:xfrm>
            <a:off x="1668326" y="3711869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" name="Google Shape;457;p31"/>
          <p:cNvSpPr/>
          <p:nvPr/>
        </p:nvSpPr>
        <p:spPr>
          <a:xfrm>
            <a:off x="5449718" y="5468589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4155018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5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9" name="Google Shape;549;p35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0" name="Google Shape;550;p35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1" name="Google Shape;551;p35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2" name="Google Shape;552;p35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3" name="Google Shape;553;p35"/>
          <p:cNvSpPr/>
          <p:nvPr/>
        </p:nvSpPr>
        <p:spPr>
          <a:xfrm>
            <a:off x="297920" y="1569545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1 1L</a:t>
            </a:r>
          </a:p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2 1kg</a:t>
            </a:r>
          </a:p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3 1EA</a:t>
            </a:r>
            <a:endParaRPr lang="en-US" altLang="ko-KR" sz="1800" dirty="0"/>
          </a:p>
        </p:txBody>
      </p:sp>
      <p:graphicFrame>
        <p:nvGraphicFramePr>
          <p:cNvPr id="561" name="Google Shape;561;p35"/>
          <p:cNvGraphicFramePr/>
          <p:nvPr>
            <p:extLst>
              <p:ext uri="{D42A27DB-BD31-4B8C-83A1-F6EECF244321}">
                <p14:modId xmlns:p14="http://schemas.microsoft.com/office/powerpoint/2010/main" val="3516739457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menuUpdate.jsp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62" name="Google Shape;562;p35"/>
          <p:cNvGraphicFramePr/>
          <p:nvPr>
            <p:extLst>
              <p:ext uri="{D42A27DB-BD31-4B8C-83A1-F6EECF244321}">
                <p14:modId xmlns:p14="http://schemas.microsoft.com/office/powerpoint/2010/main" val="4214544426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menuUpdate_ok.jsp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3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753425" y="2812371"/>
          <a:ext cx="8066724" cy="2669699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2016681"/>
                <a:gridCol w="2016681"/>
                <a:gridCol w="2016681"/>
                <a:gridCol w="2016681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 가격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소모 재료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1L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1kg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1EA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2L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2kg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2EA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3L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3kg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3EA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2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3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4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66000">
                <a:srgbClr val="989494"/>
              </a:gs>
              <a:gs pos="0">
                <a:srgbClr val="C9C7C7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판매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563;p35"/>
          <p:cNvSpPr/>
          <p:nvPr/>
        </p:nvSpPr>
        <p:spPr>
          <a:xfrm>
            <a:off x="7691733" y="326971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563;p35"/>
          <p:cNvSpPr/>
          <p:nvPr/>
        </p:nvSpPr>
        <p:spPr>
          <a:xfrm>
            <a:off x="8259108" y="324960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Google Shape;563;p35"/>
          <p:cNvSpPr/>
          <p:nvPr/>
        </p:nvSpPr>
        <p:spPr>
          <a:xfrm>
            <a:off x="4933179" y="5552246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재고명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7" name="직사각형 36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362635" y="1801009"/>
            <a:ext cx="7207624" cy="44299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164541" y="2029630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수정하기</a:t>
            </a:r>
            <a:endParaRPr lang="ko-KR" altLang="en-US" sz="2400" dirty="0"/>
          </a:p>
        </p:txBody>
      </p:sp>
      <p:graphicFrame>
        <p:nvGraphicFramePr>
          <p:cNvPr id="35" name="표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8024074"/>
              </p:ext>
            </p:extLst>
          </p:nvPr>
        </p:nvGraphicFramePr>
        <p:xfrm>
          <a:off x="1645918" y="2501757"/>
          <a:ext cx="6724652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3362326"/>
                <a:gridCol w="3362326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 가격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40000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9" name="모서리가 둥근 직사각형 38"/>
          <p:cNvSpPr/>
          <p:nvPr/>
        </p:nvSpPr>
        <p:spPr>
          <a:xfrm>
            <a:off x="4290227" y="5500302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수정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84768"/>
              </p:ext>
            </p:extLst>
          </p:nvPr>
        </p:nvGraphicFramePr>
        <p:xfrm>
          <a:off x="1680749" y="3652536"/>
          <a:ext cx="6689820" cy="1628094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3344910"/>
                <a:gridCol w="3344910"/>
              </a:tblGrid>
              <a:tr h="3424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재료명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수량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106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4L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106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4kg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106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4EA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41" name="Google Shape;457;p31"/>
          <p:cNvSpPr/>
          <p:nvPr/>
        </p:nvSpPr>
        <p:spPr>
          <a:xfrm>
            <a:off x="5475913" y="5500302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0549168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5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9" name="Google Shape;549;p35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0" name="Google Shape;550;p35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1" name="Google Shape;551;p35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2" name="Google Shape;552;p35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3" name="Google Shape;553;p35"/>
          <p:cNvSpPr/>
          <p:nvPr/>
        </p:nvSpPr>
        <p:spPr>
          <a:xfrm>
            <a:off x="297920" y="1569545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1 1L</a:t>
            </a:r>
          </a:p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2 1kg</a:t>
            </a:r>
          </a:p>
          <a:p>
            <a:pPr algn="ctr" latinLnBrk="1"/>
            <a:r>
              <a:rPr lang="ko-KR" altLang="en-US" sz="1800"/>
              <a:t>재료</a:t>
            </a:r>
            <a:r>
              <a:rPr lang="en-US" altLang="ko-KR" sz="1800"/>
              <a:t>3 1EA</a:t>
            </a:r>
            <a:endParaRPr lang="en-US" altLang="ko-KR" sz="1800" dirty="0"/>
          </a:p>
        </p:txBody>
      </p:sp>
      <p:graphicFrame>
        <p:nvGraphicFramePr>
          <p:cNvPr id="561" name="Google Shape;561;p35"/>
          <p:cNvGraphicFramePr/>
          <p:nvPr>
            <p:extLst>
              <p:ext uri="{D42A27DB-BD31-4B8C-83A1-F6EECF244321}">
                <p14:modId xmlns:p14="http://schemas.microsoft.com/office/powerpoint/2010/main" val="885226565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menuDelete.jsp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62" name="Google Shape;562;p35"/>
          <p:cNvGraphicFramePr/>
          <p:nvPr>
            <p:extLst>
              <p:ext uri="{D42A27DB-BD31-4B8C-83A1-F6EECF244321}">
                <p14:modId xmlns:p14="http://schemas.microsoft.com/office/powerpoint/2010/main" val="3529491803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menuDelete_ok.jsp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3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753425" y="2812371"/>
          <a:ext cx="8066724" cy="2669699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2016681"/>
                <a:gridCol w="2016681"/>
                <a:gridCol w="2016681"/>
                <a:gridCol w="2016681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 가격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소모 재료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1L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1kg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1EA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2L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2kg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2EA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1 3L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2 3kg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재료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en-US" altLang="ko-KR" baseline="0" dirty="0" smtClean="0"/>
                        <a:t> 3EA</a:t>
                      </a:r>
                      <a:endParaRPr lang="en-US" altLang="ko-K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2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3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4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66000">
                <a:srgbClr val="989494"/>
              </a:gs>
              <a:gs pos="0">
                <a:srgbClr val="C9C7C7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메뉴</a:t>
            </a:r>
            <a:r>
              <a:rPr lang="ko-KR" altLang="en-US" sz="14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판매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563;p35"/>
          <p:cNvSpPr/>
          <p:nvPr/>
        </p:nvSpPr>
        <p:spPr>
          <a:xfrm>
            <a:off x="7691733" y="3269714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563;p35"/>
          <p:cNvSpPr/>
          <p:nvPr/>
        </p:nvSpPr>
        <p:spPr>
          <a:xfrm>
            <a:off x="8259108" y="324960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Google Shape;563;p35"/>
          <p:cNvSpPr/>
          <p:nvPr/>
        </p:nvSpPr>
        <p:spPr>
          <a:xfrm>
            <a:off x="4933179" y="5552246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재고명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7" name="직사각형 36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362635" y="1801009"/>
            <a:ext cx="7207624" cy="44299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164541" y="2029630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삭제하기</a:t>
            </a:r>
            <a:endParaRPr lang="ko-KR" altLang="en-US" sz="2400" dirty="0"/>
          </a:p>
        </p:txBody>
      </p:sp>
      <p:graphicFrame>
        <p:nvGraphicFramePr>
          <p:cNvPr id="35" name="표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8024074"/>
              </p:ext>
            </p:extLst>
          </p:nvPr>
        </p:nvGraphicFramePr>
        <p:xfrm>
          <a:off x="1645918" y="2501757"/>
          <a:ext cx="6724652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3362326"/>
                <a:gridCol w="3362326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 가격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40000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9" name="모서리가 둥근 직사각형 38"/>
          <p:cNvSpPr/>
          <p:nvPr/>
        </p:nvSpPr>
        <p:spPr>
          <a:xfrm>
            <a:off x="4290227" y="5500302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삭제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84768"/>
              </p:ext>
            </p:extLst>
          </p:nvPr>
        </p:nvGraphicFramePr>
        <p:xfrm>
          <a:off x="1680749" y="3652536"/>
          <a:ext cx="6689820" cy="1628094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3344910"/>
                <a:gridCol w="3344910"/>
              </a:tblGrid>
              <a:tr h="3424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재료명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수량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106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4L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106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4kg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106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재고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4EA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41" name="Google Shape;457;p31"/>
          <p:cNvSpPr/>
          <p:nvPr/>
        </p:nvSpPr>
        <p:spPr>
          <a:xfrm>
            <a:off x="5449718" y="5458560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9349467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5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9" name="Google Shape;549;p35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0" name="Google Shape;550;p35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1" name="Google Shape;551;p35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2" name="Google Shape;552;p35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3" name="Google Shape;553;p35"/>
          <p:cNvSpPr/>
          <p:nvPr/>
        </p:nvSpPr>
        <p:spPr>
          <a:xfrm>
            <a:off x="297920" y="1569545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61" name="Google Shape;561;p35"/>
          <p:cNvGraphicFramePr/>
          <p:nvPr>
            <p:extLst>
              <p:ext uri="{D42A27DB-BD31-4B8C-83A1-F6EECF244321}">
                <p14:modId xmlns:p14="http://schemas.microsoft.com/office/powerpoint/2010/main" val="1749202944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soldRead.jsp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62" name="Google Shape;562;p35"/>
          <p:cNvGraphicFramePr/>
          <p:nvPr>
            <p:extLst>
              <p:ext uri="{D42A27DB-BD31-4B8C-83A1-F6EECF244321}">
                <p14:modId xmlns:p14="http://schemas.microsoft.com/office/powerpoint/2010/main" val="1234440841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searchSold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soldUpdate.jsp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soldDelete.jsp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soldCreate.jsp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0081881"/>
              </p:ext>
            </p:extLst>
          </p:nvPr>
        </p:nvGraphicFramePr>
        <p:xfrm>
          <a:off x="753425" y="3178128"/>
          <a:ext cx="8066725" cy="1900556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1613345"/>
                <a:gridCol w="1613345"/>
                <a:gridCol w="1613345"/>
                <a:gridCol w="1613345"/>
                <a:gridCol w="1613345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판매일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판매량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판매액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2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3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4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500">
                <a:srgbClr val="B1AEAE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563;p35"/>
          <p:cNvSpPr/>
          <p:nvPr/>
        </p:nvSpPr>
        <p:spPr>
          <a:xfrm>
            <a:off x="7895727" y="3689197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563;p35"/>
          <p:cNvSpPr/>
          <p:nvPr/>
        </p:nvSpPr>
        <p:spPr>
          <a:xfrm>
            <a:off x="8433640" y="3722806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Google Shape;563;p35"/>
          <p:cNvSpPr/>
          <p:nvPr/>
        </p:nvSpPr>
        <p:spPr>
          <a:xfrm>
            <a:off x="4935867" y="556227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메뉴명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Google Shape;457;p31"/>
          <p:cNvSpPr/>
          <p:nvPr/>
        </p:nvSpPr>
        <p:spPr>
          <a:xfrm>
            <a:off x="7745164" y="2164977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5082119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5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9" name="Google Shape;549;p35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0" name="Google Shape;550;p35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1" name="Google Shape;551;p35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2" name="Google Shape;552;p35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3" name="Google Shape;553;p35"/>
          <p:cNvSpPr/>
          <p:nvPr/>
        </p:nvSpPr>
        <p:spPr>
          <a:xfrm>
            <a:off x="297920" y="1569545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61" name="Google Shape;561;p35"/>
          <p:cNvGraphicFramePr/>
          <p:nvPr>
            <p:extLst>
              <p:ext uri="{D42A27DB-BD31-4B8C-83A1-F6EECF244321}">
                <p14:modId xmlns:p14="http://schemas.microsoft.com/office/powerpoint/2010/main" val="2508694382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soldCreate.jsp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62" name="Google Shape;562;p35"/>
          <p:cNvGraphicFramePr/>
          <p:nvPr>
            <p:extLst>
              <p:ext uri="{D42A27DB-BD31-4B8C-83A1-F6EECF244321}">
                <p14:modId xmlns:p14="http://schemas.microsoft.com/office/powerpoint/2010/main" val="2034261257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sold_date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menu_id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smtClean="0"/>
                        <a:t>volume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soldCreate_ok.jsp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753425" y="3178128"/>
          <a:ext cx="8066725" cy="1900556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1613345"/>
                <a:gridCol w="1613345"/>
                <a:gridCol w="1613345"/>
                <a:gridCol w="1613345"/>
                <a:gridCol w="1613345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판매일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판매량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판매액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2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3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4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500">
                <a:srgbClr val="B1AEAE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563;p35"/>
          <p:cNvSpPr/>
          <p:nvPr/>
        </p:nvSpPr>
        <p:spPr>
          <a:xfrm>
            <a:off x="7895727" y="3689197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Google Shape;563;p35"/>
          <p:cNvSpPr/>
          <p:nvPr/>
        </p:nvSpPr>
        <p:spPr>
          <a:xfrm>
            <a:off x="4935867" y="556227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메뉴명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362635" y="2420471"/>
            <a:ext cx="7207624" cy="3330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3164541" y="2604397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추가하기</a:t>
            </a:r>
            <a:endParaRPr lang="ko-KR" altLang="en-US" sz="2400" dirty="0"/>
          </a:p>
        </p:txBody>
      </p:sp>
      <p:graphicFrame>
        <p:nvGraphicFramePr>
          <p:cNvPr id="38" name="표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147512"/>
              </p:ext>
            </p:extLst>
          </p:nvPr>
        </p:nvGraphicFramePr>
        <p:xfrm>
          <a:off x="1645918" y="3429220"/>
          <a:ext cx="6609808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1652452"/>
                <a:gridCol w="1652452"/>
                <a:gridCol w="1652452"/>
                <a:gridCol w="1652452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판매일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판매량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판매액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2021.04.29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333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9,990,000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9" name="모서리가 둥근 직사각형 38"/>
          <p:cNvSpPr/>
          <p:nvPr/>
        </p:nvSpPr>
        <p:spPr>
          <a:xfrm>
            <a:off x="4290227" y="4742655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저장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40" name="Google Shape;457;p31"/>
          <p:cNvSpPr/>
          <p:nvPr/>
        </p:nvSpPr>
        <p:spPr>
          <a:xfrm>
            <a:off x="3115619" y="3939659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" name="Google Shape;457;p31"/>
          <p:cNvSpPr/>
          <p:nvPr/>
        </p:nvSpPr>
        <p:spPr>
          <a:xfrm>
            <a:off x="4770120" y="3916988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" name="Google Shape;457;p31"/>
          <p:cNvSpPr/>
          <p:nvPr/>
        </p:nvSpPr>
        <p:spPr>
          <a:xfrm>
            <a:off x="6392723" y="3895166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457;p31"/>
          <p:cNvSpPr/>
          <p:nvPr/>
        </p:nvSpPr>
        <p:spPr>
          <a:xfrm>
            <a:off x="5441681" y="4732027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8374009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5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9" name="Google Shape;549;p35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0" name="Google Shape;550;p35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1" name="Google Shape;551;p35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2" name="Google Shape;552;p35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3" name="Google Shape;553;p35"/>
          <p:cNvSpPr/>
          <p:nvPr/>
        </p:nvSpPr>
        <p:spPr>
          <a:xfrm>
            <a:off x="297920" y="1569545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61" name="Google Shape;561;p35"/>
          <p:cNvGraphicFramePr/>
          <p:nvPr>
            <p:extLst>
              <p:ext uri="{D42A27DB-BD31-4B8C-83A1-F6EECF244321}">
                <p14:modId xmlns:p14="http://schemas.microsoft.com/office/powerpoint/2010/main" val="3585350898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soldUpdate.jsp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62" name="Google Shape;562;p35"/>
          <p:cNvGraphicFramePr/>
          <p:nvPr>
            <p:extLst>
              <p:ext uri="{D42A27DB-BD31-4B8C-83A1-F6EECF244321}">
                <p14:modId xmlns:p14="http://schemas.microsoft.com/office/powerpoint/2010/main" val="72045366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soldUpdate_ok.jsp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753425" y="3178128"/>
          <a:ext cx="8066725" cy="1900556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1613345"/>
                <a:gridCol w="1613345"/>
                <a:gridCol w="1613345"/>
                <a:gridCol w="1613345"/>
                <a:gridCol w="1613345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판매일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판매량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판매액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2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3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4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500">
                <a:srgbClr val="B1AEAE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563;p35"/>
          <p:cNvSpPr/>
          <p:nvPr/>
        </p:nvSpPr>
        <p:spPr>
          <a:xfrm>
            <a:off x="7895727" y="3689197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Google Shape;563;p35"/>
          <p:cNvSpPr/>
          <p:nvPr/>
        </p:nvSpPr>
        <p:spPr>
          <a:xfrm>
            <a:off x="4935867" y="556227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메뉴명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362635" y="2420471"/>
            <a:ext cx="7207624" cy="3330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3164541" y="2604397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수정하기</a:t>
            </a:r>
            <a:endParaRPr lang="ko-KR" altLang="en-US" sz="2400" dirty="0"/>
          </a:p>
        </p:txBody>
      </p:sp>
      <p:graphicFrame>
        <p:nvGraphicFramePr>
          <p:cNvPr id="38" name="표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175533"/>
              </p:ext>
            </p:extLst>
          </p:nvPr>
        </p:nvGraphicFramePr>
        <p:xfrm>
          <a:off x="1645918" y="3429220"/>
          <a:ext cx="6609808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1652452"/>
                <a:gridCol w="1652452"/>
                <a:gridCol w="1652452"/>
                <a:gridCol w="1652452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판매일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판매량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판매액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2021.04.29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333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9,990,000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9" name="모서리가 둥근 직사각형 38"/>
          <p:cNvSpPr/>
          <p:nvPr/>
        </p:nvSpPr>
        <p:spPr>
          <a:xfrm>
            <a:off x="4290227" y="4742655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수정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40" name="Google Shape;457;p31"/>
          <p:cNvSpPr/>
          <p:nvPr/>
        </p:nvSpPr>
        <p:spPr>
          <a:xfrm>
            <a:off x="5455297" y="474265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3624260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5"/>
          <p:cNvSpPr/>
          <p:nvPr/>
        </p:nvSpPr>
        <p:spPr>
          <a:xfrm>
            <a:off x="130810" y="114300"/>
            <a:ext cx="9194800" cy="65532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9" name="Google Shape;549;p35"/>
          <p:cNvSpPr txBox="1"/>
          <p:nvPr/>
        </p:nvSpPr>
        <p:spPr>
          <a:xfrm>
            <a:off x="8370570" y="628888"/>
            <a:ext cx="9182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Logout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0" name="Google Shape;550;p35"/>
          <p:cNvSpPr/>
          <p:nvPr/>
        </p:nvSpPr>
        <p:spPr>
          <a:xfrm>
            <a:off x="266700" y="219710"/>
            <a:ext cx="1714500" cy="723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Logo</a:t>
            </a:r>
            <a:endParaRPr sz="3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1" name="Google Shape;551;p35"/>
          <p:cNvSpPr txBox="1"/>
          <p:nvPr/>
        </p:nvSpPr>
        <p:spPr>
          <a:xfrm>
            <a:off x="2320290" y="258495"/>
            <a:ext cx="48158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(Admin)</a:t>
            </a: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 반갑습니다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2" name="Google Shape;552;p35"/>
          <p:cNvSpPr txBox="1"/>
          <p:nvPr/>
        </p:nvSpPr>
        <p:spPr>
          <a:xfrm>
            <a:off x="6941820" y="147642"/>
            <a:ext cx="23698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2021년 05월 24일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3" name="Google Shape;553;p35"/>
          <p:cNvSpPr/>
          <p:nvPr/>
        </p:nvSpPr>
        <p:spPr>
          <a:xfrm>
            <a:off x="297920" y="1569545"/>
            <a:ext cx="8944401" cy="492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61" name="Google Shape;561;p35"/>
          <p:cNvGraphicFramePr/>
          <p:nvPr>
            <p:extLst>
              <p:ext uri="{D42A27DB-BD31-4B8C-83A1-F6EECF244321}">
                <p14:modId xmlns:p14="http://schemas.microsoft.com/office/powerpoint/2010/main" val="4189917041"/>
              </p:ext>
            </p:extLst>
          </p:nvPr>
        </p:nvGraphicFramePr>
        <p:xfrm>
          <a:off x="9491978" y="155262"/>
          <a:ext cx="2534925" cy="184917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20425"/>
                <a:gridCol w="1714500"/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시스템</a:t>
                      </a: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chemeClr val="dk1"/>
                          </a:solidFill>
                        </a:rPr>
                        <a:t>정보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시스템명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종합 관리 시스템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작성일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2021-03-22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작성자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</a:rPr>
                        <a:t>채수현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>
                          <a:solidFill>
                            <a:schemeClr val="dk1"/>
                          </a:solidFill>
                        </a:rPr>
                        <a:t>화면 ID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 smtClean="0">
                          <a:solidFill>
                            <a:schemeClr val="dk1"/>
                          </a:solidFill>
                        </a:rPr>
                        <a:t>soldDelete.jsp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45725" marB="45725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62" name="Google Shape;562;p35"/>
          <p:cNvGraphicFramePr/>
          <p:nvPr>
            <p:extLst>
              <p:ext uri="{D42A27DB-BD31-4B8C-83A1-F6EECF244321}">
                <p14:modId xmlns:p14="http://schemas.microsoft.com/office/powerpoint/2010/main" val="2780541024"/>
              </p:ext>
            </p:extLst>
          </p:nvPr>
        </p:nvGraphicFramePr>
        <p:xfrm>
          <a:off x="9499600" y="2192866"/>
          <a:ext cx="2527300" cy="4450200"/>
        </p:xfrm>
        <a:graphic>
          <a:graphicData uri="http://schemas.openxmlformats.org/drawingml/2006/table">
            <a:tbl>
              <a:tblPr firstRow="1" bandRow="1">
                <a:noFill/>
                <a:tableStyleId>{2E85008C-66BE-4B58-9E87-5FF4E2E78A11}</a:tableStyleId>
              </a:tblPr>
              <a:tblGrid>
                <a:gridCol w="812800"/>
                <a:gridCol w="1714500"/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 err="1" smtClean="0"/>
                        <a:t>soldDelete_ok.jsp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10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11</a:t>
                      </a:r>
                      <a:endParaRPr sz="1800" u="none" strike="noStrike" cap="none"/>
                    </a:p>
                  </a:txBody>
                  <a:tcPr marL="91450" marR="91450" marT="45725" marB="45725">
                    <a:solidFill>
                      <a:srgbClr val="BBD6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 dirty="0"/>
                    </a:p>
                  </a:txBody>
                  <a:tcPr marL="91450" marR="91450" marT="45725" marB="45725" anchor="ctr">
                    <a:solidFill>
                      <a:srgbClr val="DDEAF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753425" y="3178128"/>
          <a:ext cx="8066725" cy="1900556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1613345"/>
                <a:gridCol w="1613345"/>
                <a:gridCol w="1613345"/>
                <a:gridCol w="1613345"/>
                <a:gridCol w="1613345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판매일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판매량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판매액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9,000,000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수정 </a:t>
                      </a:r>
                      <a:r>
                        <a:rPr lang="en-US" altLang="ko-KR" dirty="0" smtClean="0"/>
                        <a:t>/ </a:t>
                      </a:r>
                      <a:r>
                        <a:rPr lang="ko-KR" altLang="en-US" dirty="0" smtClean="0"/>
                        <a:t>삭제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2" name="Google Shape;512;p33"/>
          <p:cNvGrpSpPr/>
          <p:nvPr/>
        </p:nvGrpSpPr>
        <p:grpSpPr>
          <a:xfrm>
            <a:off x="4353560" y="5562275"/>
            <a:ext cx="749300" cy="542925"/>
            <a:chOff x="4324350" y="5035550"/>
            <a:chExt cx="749300" cy="542925"/>
          </a:xfrm>
        </p:grpSpPr>
        <p:sp>
          <p:nvSpPr>
            <p:cNvPr id="23" name="Google Shape;513;p33"/>
            <p:cNvSpPr/>
            <p:nvPr/>
          </p:nvSpPr>
          <p:spPr>
            <a:xfrm>
              <a:off x="4324350" y="5035550"/>
              <a:ext cx="749300" cy="542925"/>
            </a:xfrm>
            <a:prstGeom prst="flowChartAlternateProcess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4" name="Google Shape;514;p33"/>
            <p:cNvSpPr/>
            <p:nvPr/>
          </p:nvSpPr>
          <p:spPr>
            <a:xfrm>
              <a:off x="4500562" y="5108574"/>
              <a:ext cx="396875" cy="396875"/>
            </a:xfrm>
            <a:prstGeom prst="plus">
              <a:avLst>
                <a:gd name="adj" fmla="val 4420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" name="Google Shape;444;p31"/>
          <p:cNvSpPr/>
          <p:nvPr/>
        </p:nvSpPr>
        <p:spPr>
          <a:xfrm>
            <a:off x="270510" y="1036320"/>
            <a:ext cx="8953500" cy="40386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rgbClr val="3F3F3F"/>
              </a:gs>
              <a:gs pos="100000">
                <a:srgbClr val="0C0C0C"/>
              </a:gs>
            </a:gsLst>
            <a:lin ang="5400000" scaled="0"/>
          </a:gradFill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449;p31"/>
          <p:cNvSpPr/>
          <p:nvPr/>
        </p:nvSpPr>
        <p:spPr>
          <a:xfrm>
            <a:off x="279609" y="1039502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재료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" name="Google Shape;450;p31"/>
          <p:cNvSpPr/>
          <p:nvPr/>
        </p:nvSpPr>
        <p:spPr>
          <a:xfrm>
            <a:off x="2524865" y="1036320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재고</a:t>
            </a:r>
            <a:r>
              <a:rPr lang="en-US" sz="1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Google Shape;451;p31"/>
          <p:cNvSpPr/>
          <p:nvPr/>
        </p:nvSpPr>
        <p:spPr>
          <a:xfrm>
            <a:off x="4770121" y="1034729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50000">
                <a:srgbClr val="FFFFFF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매뉴</a:t>
            </a:r>
            <a:r>
              <a:rPr lang="ko-KR" altLang="en-US" sz="14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목록</a:t>
            </a:r>
            <a:endParaRPr sz="1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452;p31"/>
          <p:cNvSpPr/>
          <p:nvPr/>
        </p:nvSpPr>
        <p:spPr>
          <a:xfrm>
            <a:off x="7015376" y="1037911"/>
            <a:ext cx="2209060" cy="403860"/>
          </a:xfrm>
          <a:prstGeom prst="rect">
            <a:avLst/>
          </a:prstGeom>
          <a:gradFill>
            <a:gsLst>
              <a:gs pos="0">
                <a:srgbClr val="C9C7C7"/>
              </a:gs>
              <a:gs pos="66500">
                <a:srgbClr val="B1AEAE"/>
              </a:gs>
              <a:gs pos="33000">
                <a:srgbClr val="989494"/>
              </a:gs>
              <a:gs pos="100000">
                <a:srgbClr val="C9C7C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 목록</a:t>
            </a:r>
            <a:endParaRPr sz="14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" name="Google Shape;563;p35"/>
          <p:cNvSpPr/>
          <p:nvPr/>
        </p:nvSpPr>
        <p:spPr>
          <a:xfrm>
            <a:off x="7895727" y="3689197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Google Shape;563;p35"/>
          <p:cNvSpPr/>
          <p:nvPr/>
        </p:nvSpPr>
        <p:spPr>
          <a:xfrm>
            <a:off x="4935867" y="556227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855697" y="2164977"/>
            <a:ext cx="1594757" cy="457200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메뉴명</a:t>
            </a:r>
            <a:r>
              <a:rPr lang="en-US" altLang="ko-KR" dirty="0"/>
              <a:t>	</a:t>
            </a:r>
            <a:r>
              <a:rPr lang="ko-KR" altLang="en-US" dirty="0" smtClean="0"/>
              <a:t>▼</a:t>
            </a:r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3652638" y="2133601"/>
            <a:ext cx="2725271" cy="51995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6580094" y="2164977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찾기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362635" y="2420471"/>
            <a:ext cx="7207624" cy="33303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3164541" y="2604397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삭제하기</a:t>
            </a:r>
            <a:endParaRPr lang="ko-KR" altLang="en-US" sz="2400" dirty="0"/>
          </a:p>
        </p:txBody>
      </p:sp>
      <p:graphicFrame>
        <p:nvGraphicFramePr>
          <p:cNvPr id="38" name="표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175533"/>
              </p:ext>
            </p:extLst>
          </p:nvPr>
        </p:nvGraphicFramePr>
        <p:xfrm>
          <a:off x="1645918" y="3429220"/>
          <a:ext cx="6609808" cy="950278"/>
        </p:xfrm>
        <a:graphic>
          <a:graphicData uri="http://schemas.openxmlformats.org/drawingml/2006/table">
            <a:tbl>
              <a:tblPr firstRow="1" bandRow="1">
                <a:tableStyleId>{2E85008C-66BE-4B58-9E87-5FF4E2E78A11}</a:tableStyleId>
              </a:tblPr>
              <a:tblGrid>
                <a:gridCol w="1652452"/>
                <a:gridCol w="1652452"/>
                <a:gridCol w="1652452"/>
                <a:gridCol w="1652452"/>
              </a:tblGrid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판매일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/>
                        <a:t>메뉴명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판매량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판매액</a:t>
                      </a:r>
                      <a:endParaRPr lang="ko-KR" altLang="en-US" sz="2000" dirty="0"/>
                    </a:p>
                  </a:txBody>
                  <a:tcPr anchor="ctr"/>
                </a:tc>
              </a:tr>
              <a:tr h="475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2021.04.29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333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9,990,000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9" name="모서리가 둥근 직사각형 38"/>
          <p:cNvSpPr/>
          <p:nvPr/>
        </p:nvSpPr>
        <p:spPr>
          <a:xfrm>
            <a:off x="4290227" y="4742655"/>
            <a:ext cx="1352441" cy="4572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삭제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40" name="Google Shape;457;p31"/>
          <p:cNvSpPr/>
          <p:nvPr/>
        </p:nvSpPr>
        <p:spPr>
          <a:xfrm>
            <a:off x="5470815" y="4742655"/>
            <a:ext cx="187371" cy="1873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5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37266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en-US"/>
              <a:t>선정동기</a:t>
            </a: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838200" y="1698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>
                <a:latin typeface="Dotum"/>
                <a:ea typeface="Dotum"/>
                <a:cs typeface="Dotum"/>
                <a:sym typeface="Dotum"/>
              </a:rPr>
              <a:t>과거 프랜차이즈 매장에서 일할 때, 직원에게 매장을 맡기고 점장이 부재중이면 어느 재고가 부족하고 얼마나 주문을 해야 하는지 어려웠다.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>
                <a:latin typeface="Dotum"/>
                <a:ea typeface="Dotum"/>
                <a:cs typeface="Dotum"/>
                <a:sym typeface="Dotum"/>
              </a:rPr>
              <a:t>또한, 직원간 파트타임 교체를 할 때 선입선출이 제대로 이루어지지 않거나 매장 운영에 여러 가지 문제점이 있었다.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>
                <a:latin typeface="Dotum"/>
                <a:ea typeface="Dotum"/>
                <a:cs typeface="Dotum"/>
                <a:sym typeface="Dotum"/>
              </a:rPr>
              <a:t>해당 시스템을 사용해서 직원은 매장에서, 관리자는 매장에 있지 않더라도 매장의 식자재 재고를 보다 용이하게 관리하기 위해 주제를 선정했다.</a:t>
            </a:r>
            <a:endParaRPr sz="2400">
              <a:latin typeface="Dotum"/>
              <a:ea typeface="Dotum"/>
              <a:cs typeface="Dotum"/>
              <a:sym typeface="Dotum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8141918" y="19295"/>
            <a:ext cx="40199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요식업 프랜차이즈 종합 관리 시스템</a:t>
            </a: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재료 조회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현재 등록되어있는 모든 재료의 </a:t>
            </a:r>
            <a:r>
              <a:rPr lang="ko-KR" altLang="en-US" sz="1800" dirty="0" err="1" smtClean="0"/>
              <a:t>목록를</a:t>
            </a:r>
            <a:r>
              <a:rPr lang="ko-KR" altLang="en-US" sz="1800" dirty="0" smtClean="0"/>
              <a:t> 조회한다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재료 목록 버튼을 누르면 </a:t>
            </a:r>
            <a:r>
              <a:rPr lang="en-US" altLang="ko-KR" sz="1800" dirty="0" err="1" smtClean="0"/>
              <a:t>T_Source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테이블의 모든 재료를 출력한다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각 재료의 우측에 수정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삭제 버튼에서 각각 </a:t>
            </a:r>
            <a:r>
              <a:rPr lang="ko-KR" altLang="en-US" sz="1800" dirty="0" smtClean="0"/>
              <a:t>수정과 삭제를 할 수 있다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정렬은 등록 순서대로 출력된다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altLang="en-US" sz="1800" dirty="0" smtClean="0"/>
              <a:t>출력 사항에는 </a:t>
            </a:r>
            <a:r>
              <a:rPr lang="ko-KR" altLang="en-US" sz="1800" dirty="0" err="1" smtClean="0"/>
              <a:t>재료명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재료의 단위가 있다</a:t>
            </a:r>
            <a:r>
              <a:rPr lang="en-US" altLang="ko-KR" sz="1800" dirty="0" smtClean="0"/>
              <a:t>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911113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재료 검색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현재 등록되어있는 모든 재료를 검색 조건에 맞춰서 검색한다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원하는 기준을 고르고 찾고자 하는 데이터를 입력해 찾기 버튼을 누른다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smtClean="0"/>
              <a:t>검색 조건에는 </a:t>
            </a:r>
            <a:r>
              <a:rPr lang="ko-KR" altLang="en-US" sz="1800" dirty="0" err="1" smtClean="0"/>
              <a:t>재료명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단위가 있다</a:t>
            </a:r>
            <a:r>
              <a:rPr lang="en-US" altLang="ko-KR" sz="1800" dirty="0" smtClean="0"/>
              <a:t>.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검색하고 창이 바뀌어도 선택한 기준과 검색단어는 </a:t>
            </a:r>
            <a:r>
              <a:rPr lang="ko-KR" altLang="en-US" sz="1800" dirty="0" smtClean="0"/>
              <a:t>유지된다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altLang="ko-KR" sz="1800" dirty="0"/>
              <a:t>	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대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소문자 구분 안 함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 smtClean="0"/>
              <a:t>처리내용</a:t>
            </a:r>
            <a:r>
              <a:rPr lang="en-US" sz="1800" dirty="0" smtClean="0"/>
              <a:t> :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altLang="en-US" sz="1800" dirty="0" smtClean="0"/>
              <a:t>검색기준에 단어가 포함만 되어있어도 검색이 됨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4033832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재료 추가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새로운 재료의 데이터를 추가한다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재료 출력에서 </a:t>
            </a:r>
            <a:r>
              <a:rPr lang="en-US" altLang="ko-KR" sz="1800" dirty="0" smtClean="0"/>
              <a:t>+</a:t>
            </a:r>
            <a:r>
              <a:rPr lang="ko-KR" altLang="en-US" sz="1800" dirty="0" smtClean="0"/>
              <a:t>버튼을 누르면 새로운 창이 뜨고 그곳에 데이터를 입력한다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- </a:t>
            </a:r>
            <a:r>
              <a:rPr lang="en-US" sz="1800" dirty="0" err="1" smtClean="0"/>
              <a:t>특이사항</a:t>
            </a:r>
            <a:endParaRPr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err="1" smtClean="0"/>
              <a:t>재료명은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36</a:t>
            </a:r>
            <a:r>
              <a:rPr lang="ko-KR" altLang="en-US" sz="1800" dirty="0" smtClean="0"/>
              <a:t>바이트 이내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단위는 </a:t>
            </a:r>
            <a:r>
              <a:rPr lang="en-US" altLang="ko-KR" sz="1800" dirty="0" smtClean="0"/>
              <a:t>12</a:t>
            </a:r>
            <a:r>
              <a:rPr lang="ko-KR" altLang="en-US" sz="1800" dirty="0" smtClean="0"/>
              <a:t>바이트 이내로 입력해야 한다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 </a:t>
            </a:r>
            <a:r>
              <a:rPr lang="en-US" sz="1800" dirty="0"/>
              <a:t>		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  <a:endParaRPr lang="en-US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err="1" smtClean="0"/>
              <a:t>T_Source</a:t>
            </a:r>
            <a:r>
              <a:rPr lang="en-US" sz="1800" dirty="0" smtClean="0"/>
              <a:t> </a:t>
            </a:r>
            <a:r>
              <a:rPr lang="ko-KR" altLang="en-US" sz="1800" dirty="0" smtClean="0"/>
              <a:t>테이블에 해당 데이터로 새로운 </a:t>
            </a:r>
            <a:r>
              <a:rPr lang="ko-KR" altLang="en-US" sz="1800" dirty="0" smtClean="0"/>
              <a:t>재료</a:t>
            </a:r>
            <a:r>
              <a:rPr lang="ko-KR" altLang="en-US" sz="1800" dirty="0" smtClean="0"/>
              <a:t>가 생성된다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939929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</a:pPr>
            <a:r>
              <a:rPr lang="en-US" sz="3200" b="1"/>
              <a:t>◈ 유스케이스</a:t>
            </a:r>
            <a:endParaRPr sz="3200" b="1"/>
          </a:p>
        </p:txBody>
      </p:sp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838200" y="1071418"/>
            <a:ext cx="10515600" cy="510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/>
              <a:t>- </a:t>
            </a:r>
            <a:r>
              <a:rPr lang="en-US" b="1" dirty="0" err="1"/>
              <a:t>유스케이스명</a:t>
            </a:r>
            <a:r>
              <a:rPr lang="en-US" b="1" dirty="0"/>
              <a:t> : </a:t>
            </a:r>
            <a:r>
              <a:rPr lang="ko-KR" altLang="en-US" b="1" dirty="0" smtClean="0"/>
              <a:t>재료 수정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개요</a:t>
            </a:r>
            <a:r>
              <a:rPr lang="en-US" sz="1800" dirty="0"/>
              <a:t> : </a:t>
            </a:r>
            <a:r>
              <a:rPr lang="ko-KR" altLang="en-US" sz="1800" dirty="0" smtClean="0"/>
              <a:t>해당 재료의 데이터를 수정한다</a:t>
            </a:r>
            <a:endParaRPr lang="en-US" altLang="ko-KR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액터</a:t>
            </a:r>
            <a:r>
              <a:rPr lang="en-US" sz="1800" dirty="0"/>
              <a:t> : </a:t>
            </a:r>
            <a:r>
              <a:rPr lang="ko-KR" altLang="en-US" sz="1800" dirty="0" smtClean="0"/>
              <a:t>모든 사용자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○ </a:t>
            </a:r>
            <a:r>
              <a:rPr lang="en-US" sz="1800" dirty="0" err="1"/>
              <a:t>이벤트</a:t>
            </a:r>
            <a:r>
              <a:rPr lang="en-US" sz="1800" dirty="0"/>
              <a:t> </a:t>
            </a:r>
            <a:r>
              <a:rPr lang="en-US" sz="1800" dirty="0" err="1"/>
              <a:t>흐름</a:t>
            </a:r>
            <a:r>
              <a:rPr lang="en-US" sz="1800" dirty="0"/>
              <a:t> :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 smtClean="0"/>
              <a:t>기본사</a:t>
            </a:r>
            <a:r>
              <a:rPr lang="ko-KR" altLang="en-US" sz="1800" dirty="0" smtClean="0"/>
              <a:t>항</a:t>
            </a:r>
            <a:endParaRPr dirty="0"/>
          </a:p>
          <a:p>
            <a:pPr marL="0" lvl="0" indent="0">
              <a:buNone/>
            </a:pPr>
            <a:r>
              <a:rPr lang="en-US" sz="1800" dirty="0"/>
              <a:t>		</a:t>
            </a:r>
            <a:r>
              <a:rPr lang="ko-KR" altLang="en-US" sz="1800" dirty="0" smtClean="0"/>
              <a:t>해당 재료</a:t>
            </a:r>
            <a:r>
              <a:rPr lang="ko-KR" altLang="en-US" sz="1800" dirty="0" smtClean="0"/>
              <a:t>에서 수정을 </a:t>
            </a:r>
            <a:r>
              <a:rPr lang="ko-KR" altLang="en-US" sz="1800" dirty="0"/>
              <a:t>누르면 새로운 창이 뜨고 그곳에 데이터를 </a:t>
            </a:r>
            <a:r>
              <a:rPr lang="ko-KR" altLang="en-US" sz="1800" dirty="0" smtClean="0"/>
              <a:t>수정한다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/>
              <a:t>	- </a:t>
            </a:r>
            <a:r>
              <a:rPr lang="en-US" sz="1800" dirty="0" err="1"/>
              <a:t>특이사항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		</a:t>
            </a:r>
            <a:r>
              <a:rPr lang="ko-KR" altLang="en-US" sz="1800" dirty="0" smtClean="0"/>
              <a:t>조건은 추가할 때와 같고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수정 전에 기존 데이터를 입력 창에 띄워 놓는다</a:t>
            </a:r>
            <a:endParaRPr lang="en-US" sz="1800" dirty="0" smtClean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dirty="0" smtClean="0"/>
              <a:t>○ </a:t>
            </a:r>
            <a:r>
              <a:rPr lang="en-US" sz="1800" dirty="0" err="1"/>
              <a:t>처리내용</a:t>
            </a:r>
            <a:r>
              <a:rPr lang="en-US" sz="1800" dirty="0"/>
              <a:t> </a:t>
            </a:r>
            <a:r>
              <a:rPr lang="en-US" sz="1800" dirty="0" smtClean="0"/>
              <a:t>:</a:t>
            </a:r>
          </a:p>
          <a:p>
            <a:pPr marL="0" indent="0">
              <a:buNone/>
            </a:pPr>
            <a:r>
              <a:rPr lang="en-US" altLang="ko-KR" sz="1800" dirty="0" err="1"/>
              <a:t>T_Source</a:t>
            </a:r>
            <a:r>
              <a:rPr lang="en-US" altLang="ko-KR" sz="1800" dirty="0"/>
              <a:t> </a:t>
            </a:r>
            <a:r>
              <a:rPr lang="ko-KR" altLang="en-US" sz="1800" dirty="0"/>
              <a:t>테이블에 해당 데이터로 </a:t>
            </a:r>
            <a:r>
              <a:rPr lang="ko-KR" altLang="en-US" sz="1800" dirty="0" smtClean="0"/>
              <a:t>해당 재료가 수정된다</a:t>
            </a:r>
            <a:endParaRPr lang="en-US" altLang="ko-KR" sz="18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596619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2516</Words>
  <Application>Microsoft Office PowerPoint</Application>
  <PresentationFormat>와이드스크린</PresentationFormat>
  <Paragraphs>1406</Paragraphs>
  <Slides>47</Slides>
  <Notes>42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52" baseType="lpstr">
      <vt:lpstr>Dotum</vt:lpstr>
      <vt:lpstr>맑은 고딕</vt:lpstr>
      <vt:lpstr>맑은 고딕</vt:lpstr>
      <vt:lpstr>Arial</vt:lpstr>
      <vt:lpstr>Office 테마</vt:lpstr>
      <vt:lpstr>요식업 프랜차이즈 종합 관리 시스템</vt:lpstr>
      <vt:lpstr>목차</vt:lpstr>
      <vt:lpstr>시스템개요</vt:lpstr>
      <vt:lpstr>선정배경</vt:lpstr>
      <vt:lpstr>선정동기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◈ 유스케이스</vt:lpstr>
      <vt:lpstr>페이퍼 프로토타입  index.jsp</vt:lpstr>
      <vt:lpstr>페이퍼 프로토타입  sourceRead.jsp, sourceCreate.jsp, sourceUpdate.jsp, sourceDelete.jsp</vt:lpstr>
      <vt:lpstr>페이퍼 프로토타입 stockRead.jsp, stockCreate.jsp, stockUpdate.jsp, stockDelete.jsp</vt:lpstr>
      <vt:lpstr>페이퍼 프로토타입  menuRead.jsp, menuCreate.jsp, menuUpdate.jsp, menuDelete.jsp</vt:lpstr>
      <vt:lpstr>페이퍼 프로토타입  soldRead.jsp, soldCreate.jsp, soldUpdate.jsp, soldDelete.jsp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요식업 프랜차이즈 종합 관리 시스템</dc:title>
  <dc:creator>TJOEUN</dc:creator>
  <cp:lastModifiedBy>TJOEUN</cp:lastModifiedBy>
  <cp:revision>29</cp:revision>
  <dcterms:modified xsi:type="dcterms:W3CDTF">2021-04-29T07:06:44Z</dcterms:modified>
</cp:coreProperties>
</file>